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4900" r:id="rId1"/>
  </p:sldMasterIdLst>
  <p:notesMasterIdLst>
    <p:notesMasterId r:id="rId13"/>
  </p:notesMasterIdLst>
  <p:handoutMasterIdLst>
    <p:handoutMasterId r:id="rId14"/>
  </p:handoutMasterIdLst>
  <p:sldIdLst>
    <p:sldId id="1041" r:id="rId2"/>
    <p:sldId id="1924" r:id="rId3"/>
    <p:sldId id="1937" r:id="rId4"/>
    <p:sldId id="1942" r:id="rId5"/>
    <p:sldId id="1952" r:id="rId6"/>
    <p:sldId id="1954" r:id="rId7"/>
    <p:sldId id="1955" r:id="rId8"/>
    <p:sldId id="1957" r:id="rId9"/>
    <p:sldId id="1956" r:id="rId10"/>
    <p:sldId id="1958" r:id="rId11"/>
    <p:sldId id="1936" r:id="rId12"/>
  </p:sldIdLst>
  <p:sldSz cx="9906000" cy="6858000" type="A4"/>
  <p:notesSz cx="6735763" cy="9866313"/>
  <p:defaultTextStyle>
    <a:defPPr>
      <a:defRPr lang="fr-FR"/>
    </a:defPPr>
    <a:lvl1pPr algn="l" rtl="0" fontAlgn="base">
      <a:spcBef>
        <a:spcPct val="0"/>
      </a:spcBef>
      <a:spcAft>
        <a:spcPct val="0"/>
      </a:spcAft>
      <a:defRPr sz="2400" kern="1200">
        <a:solidFill>
          <a:schemeClr val="tx1"/>
        </a:solidFill>
        <a:latin typeface="Arial" pitchFamily="34" charset="0"/>
        <a:ea typeface="+mn-ea"/>
        <a:cs typeface="Arial" pitchFamily="34" charset="0"/>
      </a:defRPr>
    </a:lvl1pPr>
    <a:lvl2pPr marL="457200" algn="l" rtl="0" fontAlgn="base">
      <a:spcBef>
        <a:spcPct val="0"/>
      </a:spcBef>
      <a:spcAft>
        <a:spcPct val="0"/>
      </a:spcAft>
      <a:defRPr sz="2400" kern="1200">
        <a:solidFill>
          <a:schemeClr val="tx1"/>
        </a:solidFill>
        <a:latin typeface="Arial" pitchFamily="34" charset="0"/>
        <a:ea typeface="+mn-ea"/>
        <a:cs typeface="Arial" pitchFamily="34" charset="0"/>
      </a:defRPr>
    </a:lvl2pPr>
    <a:lvl3pPr marL="914400" algn="l" rtl="0" fontAlgn="base">
      <a:spcBef>
        <a:spcPct val="0"/>
      </a:spcBef>
      <a:spcAft>
        <a:spcPct val="0"/>
      </a:spcAft>
      <a:defRPr sz="2400"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sz="2400"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sz="2400" kern="1200">
        <a:solidFill>
          <a:schemeClr val="tx1"/>
        </a:solidFill>
        <a:latin typeface="Arial" pitchFamily="34" charset="0"/>
        <a:ea typeface="+mn-ea"/>
        <a:cs typeface="Arial" pitchFamily="34" charset="0"/>
      </a:defRPr>
    </a:lvl5pPr>
    <a:lvl6pPr marL="2286000" algn="l" defTabSz="914400" rtl="0" eaLnBrk="1" latinLnBrk="0" hangingPunct="1">
      <a:defRPr sz="2400" kern="1200">
        <a:solidFill>
          <a:schemeClr val="tx1"/>
        </a:solidFill>
        <a:latin typeface="Arial" pitchFamily="34" charset="0"/>
        <a:ea typeface="+mn-ea"/>
        <a:cs typeface="Arial" pitchFamily="34" charset="0"/>
      </a:defRPr>
    </a:lvl6pPr>
    <a:lvl7pPr marL="2743200" algn="l" defTabSz="914400" rtl="0" eaLnBrk="1" latinLnBrk="0" hangingPunct="1">
      <a:defRPr sz="2400" kern="1200">
        <a:solidFill>
          <a:schemeClr val="tx1"/>
        </a:solidFill>
        <a:latin typeface="Arial" pitchFamily="34" charset="0"/>
        <a:ea typeface="+mn-ea"/>
        <a:cs typeface="Arial" pitchFamily="34" charset="0"/>
      </a:defRPr>
    </a:lvl7pPr>
    <a:lvl8pPr marL="3200400" algn="l" defTabSz="914400" rtl="0" eaLnBrk="1" latinLnBrk="0" hangingPunct="1">
      <a:defRPr sz="2400" kern="1200">
        <a:solidFill>
          <a:schemeClr val="tx1"/>
        </a:solidFill>
        <a:latin typeface="Arial" pitchFamily="34" charset="0"/>
        <a:ea typeface="+mn-ea"/>
        <a:cs typeface="Arial" pitchFamily="34" charset="0"/>
      </a:defRPr>
    </a:lvl8pPr>
    <a:lvl9pPr marL="3657600" algn="l" defTabSz="914400" rtl="0" eaLnBrk="1" latinLnBrk="0" hangingPunct="1">
      <a:defRPr sz="2400"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4292">
          <p15:clr>
            <a:srgbClr val="A4A3A4"/>
          </p15:clr>
        </p15:guide>
        <p15:guide id="2" orient="horz" pos="663">
          <p15:clr>
            <a:srgbClr val="A4A3A4"/>
          </p15:clr>
        </p15:guide>
        <p15:guide id="3" pos="81">
          <p15:clr>
            <a:srgbClr val="A4A3A4"/>
          </p15:clr>
        </p15:guide>
        <p15:guide id="4" pos="1623">
          <p15:clr>
            <a:srgbClr val="A4A3A4"/>
          </p15:clr>
        </p15:guide>
        <p15:guide id="5" pos="6118">
          <p15:clr>
            <a:srgbClr val="A4A3A4"/>
          </p15:clr>
        </p15:guide>
      </p15:sldGuideLst>
    </p:ext>
    <p:ext uri="{2D200454-40CA-4A62-9FC3-DE9A4176ACB9}">
      <p15:notesGuideLst xmlns:p15="http://schemas.microsoft.com/office/powerpoint/2012/main">
        <p15:guide id="1" orient="horz" pos="3107">
          <p15:clr>
            <a:srgbClr val="A4A3A4"/>
          </p15:clr>
        </p15:guide>
        <p15:guide id="2" pos="2122">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6CC"/>
    <a:srgbClr val="FECC00"/>
    <a:srgbClr val="990000"/>
    <a:srgbClr val="993300"/>
    <a:srgbClr val="333399"/>
    <a:srgbClr val="CCFFFF"/>
    <a:srgbClr val="CCFFCC"/>
    <a:srgbClr val="4D4D4D"/>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6D9F66E-5EB9-4882-86FB-DCBF35E3C3E4}" styleName="Style moyen 4 - Accentuation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Style moyen 2 - Accentuation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235" autoAdjust="0"/>
    <p:restoredTop sz="94925" autoAdjust="0"/>
  </p:normalViewPr>
  <p:slideViewPr>
    <p:cSldViewPr showGuides="1">
      <p:cViewPr varScale="1">
        <p:scale>
          <a:sx n="100" d="100"/>
          <a:sy n="100" d="100"/>
        </p:scale>
        <p:origin x="1068" y="90"/>
      </p:cViewPr>
      <p:guideLst>
        <p:guide orient="horz" pos="4292"/>
        <p:guide orient="horz" pos="663"/>
        <p:guide pos="81"/>
        <p:guide pos="1623"/>
        <p:guide pos="6118"/>
      </p:guideLst>
    </p:cSldViewPr>
  </p:slideViewPr>
  <p:outlineViewPr>
    <p:cViewPr>
      <p:scale>
        <a:sx n="33" d="100"/>
        <a:sy n="33" d="100"/>
      </p:scale>
      <p:origin x="0" y="1242"/>
    </p:cViewPr>
  </p:outlineViewPr>
  <p:notesTextViewPr>
    <p:cViewPr>
      <p:scale>
        <a:sx n="100" d="100"/>
        <a:sy n="100" d="100"/>
      </p:scale>
      <p:origin x="0" y="0"/>
    </p:cViewPr>
  </p:notesTextViewPr>
  <p:sorterViewPr>
    <p:cViewPr>
      <p:scale>
        <a:sx n="100" d="100"/>
        <a:sy n="100" d="100"/>
      </p:scale>
      <p:origin x="0" y="0"/>
    </p:cViewPr>
  </p:sorterViewPr>
  <p:notesViewPr>
    <p:cSldViewPr showGuides="1">
      <p:cViewPr varScale="1">
        <p:scale>
          <a:sx n="49" d="100"/>
          <a:sy n="49" d="100"/>
        </p:scale>
        <p:origin x="-2976" y="-102"/>
      </p:cViewPr>
      <p:guideLst>
        <p:guide orient="horz" pos="3107"/>
        <p:guide pos="2122"/>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0690" name="Rectangle 2"/>
          <p:cNvSpPr>
            <a:spLocks noGrp="1" noChangeArrowheads="1"/>
          </p:cNvSpPr>
          <p:nvPr>
            <p:ph type="hdr" sz="quarter"/>
          </p:nvPr>
        </p:nvSpPr>
        <p:spPr bwMode="auto">
          <a:xfrm>
            <a:off x="0" y="0"/>
            <a:ext cx="2919413" cy="493713"/>
          </a:xfrm>
          <a:prstGeom prst="rect">
            <a:avLst/>
          </a:prstGeom>
          <a:noFill/>
          <a:ln w="9525">
            <a:noFill/>
            <a:miter lim="800000"/>
            <a:headEnd/>
            <a:tailEnd/>
          </a:ln>
          <a:effectLst/>
        </p:spPr>
        <p:txBody>
          <a:bodyPr vert="horz" wrap="square" lIns="91429" tIns="45715" rIns="91429" bIns="45715" numCol="1" anchor="t" anchorCtr="0" compatLnSpc="1">
            <a:prstTxWarp prst="textNoShape">
              <a:avLst/>
            </a:prstTxWarp>
          </a:bodyPr>
          <a:lstStyle>
            <a:lvl1pPr algn="l">
              <a:defRPr sz="1200" dirty="0">
                <a:latin typeface="Times New Roman" charset="0"/>
                <a:cs typeface="Arial" charset="0"/>
              </a:defRPr>
            </a:lvl1pPr>
          </a:lstStyle>
          <a:p>
            <a:pPr>
              <a:defRPr/>
            </a:pPr>
            <a:endParaRPr lang="fr-FR"/>
          </a:p>
        </p:txBody>
      </p:sp>
      <p:sp>
        <p:nvSpPr>
          <p:cNvPr id="370691" name="Rectangle 3"/>
          <p:cNvSpPr>
            <a:spLocks noGrp="1" noChangeArrowheads="1"/>
          </p:cNvSpPr>
          <p:nvPr>
            <p:ph type="dt" sz="quarter" idx="1"/>
          </p:nvPr>
        </p:nvSpPr>
        <p:spPr bwMode="auto">
          <a:xfrm>
            <a:off x="3814763" y="0"/>
            <a:ext cx="2919412" cy="493713"/>
          </a:xfrm>
          <a:prstGeom prst="rect">
            <a:avLst/>
          </a:prstGeom>
          <a:noFill/>
          <a:ln w="9525">
            <a:noFill/>
            <a:miter lim="800000"/>
            <a:headEnd/>
            <a:tailEnd/>
          </a:ln>
          <a:effectLst/>
        </p:spPr>
        <p:txBody>
          <a:bodyPr vert="horz" wrap="square" lIns="91429" tIns="45715" rIns="91429" bIns="45715" numCol="1" anchor="t" anchorCtr="0" compatLnSpc="1">
            <a:prstTxWarp prst="textNoShape">
              <a:avLst/>
            </a:prstTxWarp>
          </a:bodyPr>
          <a:lstStyle>
            <a:lvl1pPr algn="r">
              <a:defRPr sz="1200" dirty="0">
                <a:latin typeface="Times New Roman" charset="0"/>
                <a:cs typeface="Arial" charset="0"/>
              </a:defRPr>
            </a:lvl1pPr>
          </a:lstStyle>
          <a:p>
            <a:pPr>
              <a:defRPr/>
            </a:pPr>
            <a:endParaRPr lang="fr-FR"/>
          </a:p>
        </p:txBody>
      </p:sp>
      <p:sp>
        <p:nvSpPr>
          <p:cNvPr id="370692" name="Rectangle 4"/>
          <p:cNvSpPr>
            <a:spLocks noGrp="1" noChangeArrowheads="1"/>
          </p:cNvSpPr>
          <p:nvPr>
            <p:ph type="ftr" sz="quarter" idx="2"/>
          </p:nvPr>
        </p:nvSpPr>
        <p:spPr bwMode="auto">
          <a:xfrm>
            <a:off x="0" y="9371013"/>
            <a:ext cx="2919413" cy="493712"/>
          </a:xfrm>
          <a:prstGeom prst="rect">
            <a:avLst/>
          </a:prstGeom>
          <a:noFill/>
          <a:ln w="9525">
            <a:noFill/>
            <a:miter lim="800000"/>
            <a:headEnd/>
            <a:tailEnd/>
          </a:ln>
          <a:effectLst/>
        </p:spPr>
        <p:txBody>
          <a:bodyPr vert="horz" wrap="square" lIns="91429" tIns="45715" rIns="91429" bIns="45715" numCol="1" anchor="b" anchorCtr="0" compatLnSpc="1">
            <a:prstTxWarp prst="textNoShape">
              <a:avLst/>
            </a:prstTxWarp>
          </a:bodyPr>
          <a:lstStyle>
            <a:lvl1pPr algn="l">
              <a:defRPr sz="1200" dirty="0">
                <a:latin typeface="Times New Roman" charset="0"/>
                <a:cs typeface="Arial" charset="0"/>
              </a:defRPr>
            </a:lvl1pPr>
          </a:lstStyle>
          <a:p>
            <a:pPr>
              <a:defRPr/>
            </a:pPr>
            <a:endParaRPr lang="fr-FR"/>
          </a:p>
        </p:txBody>
      </p:sp>
      <p:sp>
        <p:nvSpPr>
          <p:cNvPr id="370693" name="Rectangle 5"/>
          <p:cNvSpPr>
            <a:spLocks noGrp="1" noChangeArrowheads="1"/>
          </p:cNvSpPr>
          <p:nvPr>
            <p:ph type="sldNum" sz="quarter" idx="3"/>
          </p:nvPr>
        </p:nvSpPr>
        <p:spPr bwMode="auto">
          <a:xfrm>
            <a:off x="3814763" y="9371013"/>
            <a:ext cx="2919412" cy="493712"/>
          </a:xfrm>
          <a:prstGeom prst="rect">
            <a:avLst/>
          </a:prstGeom>
          <a:noFill/>
          <a:ln w="9525">
            <a:noFill/>
            <a:miter lim="800000"/>
            <a:headEnd/>
            <a:tailEnd/>
          </a:ln>
          <a:effectLst/>
        </p:spPr>
        <p:txBody>
          <a:bodyPr vert="horz" wrap="square" lIns="91429" tIns="45715" rIns="91429" bIns="45715" numCol="1" anchor="b" anchorCtr="0" compatLnSpc="1">
            <a:prstTxWarp prst="textNoShape">
              <a:avLst/>
            </a:prstTxWarp>
          </a:bodyPr>
          <a:lstStyle>
            <a:lvl1pPr algn="r">
              <a:defRPr sz="1200">
                <a:latin typeface="Times New Roman" charset="0"/>
                <a:cs typeface="Arial" charset="0"/>
              </a:defRPr>
            </a:lvl1pPr>
          </a:lstStyle>
          <a:p>
            <a:pPr>
              <a:defRPr/>
            </a:pPr>
            <a:fld id="{825D89AD-A5A2-4ACB-BA1A-69FA74517B15}" type="slidenum">
              <a:rPr lang="fr-FR"/>
              <a:pPr>
                <a:defRPr/>
              </a:pPr>
              <a:t>‹N°›</a:t>
            </a:fld>
            <a:endParaRPr lang="fr-FR"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2" name="Rectangle 2"/>
          <p:cNvSpPr>
            <a:spLocks noGrp="1" noChangeArrowheads="1"/>
          </p:cNvSpPr>
          <p:nvPr>
            <p:ph type="hdr" sz="quarter"/>
          </p:nvPr>
        </p:nvSpPr>
        <p:spPr bwMode="auto">
          <a:xfrm>
            <a:off x="0" y="0"/>
            <a:ext cx="2919413" cy="493713"/>
          </a:xfrm>
          <a:prstGeom prst="rect">
            <a:avLst/>
          </a:prstGeom>
          <a:noFill/>
          <a:ln w="9525">
            <a:noFill/>
            <a:miter lim="800000"/>
            <a:headEnd/>
            <a:tailEnd/>
          </a:ln>
          <a:effectLst/>
        </p:spPr>
        <p:txBody>
          <a:bodyPr vert="horz" wrap="square" lIns="91429" tIns="45715" rIns="91429" bIns="45715" numCol="1" anchor="t" anchorCtr="0" compatLnSpc="1">
            <a:prstTxWarp prst="textNoShape">
              <a:avLst/>
            </a:prstTxWarp>
          </a:bodyPr>
          <a:lstStyle>
            <a:lvl1pPr algn="l">
              <a:defRPr sz="1200" dirty="0">
                <a:latin typeface="Times New Roman" charset="0"/>
                <a:cs typeface="Arial" charset="0"/>
              </a:defRPr>
            </a:lvl1pPr>
          </a:lstStyle>
          <a:p>
            <a:pPr>
              <a:defRPr/>
            </a:pPr>
            <a:endParaRPr lang="fr-FR"/>
          </a:p>
        </p:txBody>
      </p:sp>
      <p:sp>
        <p:nvSpPr>
          <p:cNvPr id="10243" name="Rectangle 3"/>
          <p:cNvSpPr>
            <a:spLocks noGrp="1" noChangeArrowheads="1"/>
          </p:cNvSpPr>
          <p:nvPr>
            <p:ph type="dt" idx="1"/>
          </p:nvPr>
        </p:nvSpPr>
        <p:spPr bwMode="auto">
          <a:xfrm>
            <a:off x="3816350" y="0"/>
            <a:ext cx="2919413" cy="493713"/>
          </a:xfrm>
          <a:prstGeom prst="rect">
            <a:avLst/>
          </a:prstGeom>
          <a:noFill/>
          <a:ln w="9525">
            <a:noFill/>
            <a:miter lim="800000"/>
            <a:headEnd/>
            <a:tailEnd/>
          </a:ln>
          <a:effectLst/>
        </p:spPr>
        <p:txBody>
          <a:bodyPr vert="horz" wrap="square" lIns="91429" tIns="45715" rIns="91429" bIns="45715" numCol="1" anchor="t" anchorCtr="0" compatLnSpc="1">
            <a:prstTxWarp prst="textNoShape">
              <a:avLst/>
            </a:prstTxWarp>
          </a:bodyPr>
          <a:lstStyle>
            <a:lvl1pPr algn="r">
              <a:defRPr sz="1200" dirty="0">
                <a:latin typeface="Times New Roman" charset="0"/>
                <a:cs typeface="Arial" charset="0"/>
              </a:defRPr>
            </a:lvl1pPr>
          </a:lstStyle>
          <a:p>
            <a:pPr>
              <a:defRPr/>
            </a:pPr>
            <a:endParaRPr lang="fr-FR"/>
          </a:p>
        </p:txBody>
      </p:sp>
      <p:sp>
        <p:nvSpPr>
          <p:cNvPr id="16388" name="Rectangle 4"/>
          <p:cNvSpPr>
            <a:spLocks noGrp="1" noRot="1" noChangeAspect="1" noChangeArrowheads="1" noTextEdit="1"/>
          </p:cNvSpPr>
          <p:nvPr>
            <p:ph type="sldImg" idx="2"/>
          </p:nvPr>
        </p:nvSpPr>
        <p:spPr bwMode="auto">
          <a:xfrm>
            <a:off x="696913" y="739775"/>
            <a:ext cx="5343525" cy="3700463"/>
          </a:xfrm>
          <a:prstGeom prst="rect">
            <a:avLst/>
          </a:prstGeom>
          <a:noFill/>
          <a:ln w="9525">
            <a:solidFill>
              <a:srgbClr val="000000"/>
            </a:solidFill>
            <a:miter lim="800000"/>
            <a:headEnd/>
            <a:tailEnd/>
          </a:ln>
        </p:spPr>
      </p:sp>
      <p:sp>
        <p:nvSpPr>
          <p:cNvPr id="10245" name="Rectangle 5"/>
          <p:cNvSpPr>
            <a:spLocks noGrp="1" noChangeArrowheads="1"/>
          </p:cNvSpPr>
          <p:nvPr>
            <p:ph type="body" sz="quarter" idx="3"/>
          </p:nvPr>
        </p:nvSpPr>
        <p:spPr bwMode="auto">
          <a:xfrm>
            <a:off x="898525" y="4687888"/>
            <a:ext cx="4938713" cy="4438650"/>
          </a:xfrm>
          <a:prstGeom prst="rect">
            <a:avLst/>
          </a:prstGeom>
          <a:noFill/>
          <a:ln w="9525">
            <a:noFill/>
            <a:miter lim="800000"/>
            <a:headEnd/>
            <a:tailEnd/>
          </a:ln>
          <a:effectLst/>
        </p:spPr>
        <p:txBody>
          <a:bodyPr vert="horz" wrap="square" lIns="91429" tIns="45715" rIns="91429" bIns="45715" numCol="1" anchor="t" anchorCtr="0" compatLnSpc="1">
            <a:prstTxWarp prst="textNoShape">
              <a:avLst/>
            </a:prstTxWarp>
          </a:bodyPr>
          <a:lstStyle/>
          <a:p>
            <a:pPr lvl="0"/>
            <a:r>
              <a:rPr lang="fr-FR" noProof="0"/>
              <a:t>Cliquez pour modifier les styles du texte du masque</a:t>
            </a:r>
          </a:p>
          <a:p>
            <a:pPr lvl="1"/>
            <a:r>
              <a:rPr lang="fr-FR" noProof="0"/>
              <a:t>Deuxième niveau</a:t>
            </a:r>
          </a:p>
          <a:p>
            <a:pPr lvl="2"/>
            <a:r>
              <a:rPr lang="fr-FR" noProof="0"/>
              <a:t>Troisième niveau</a:t>
            </a:r>
          </a:p>
          <a:p>
            <a:pPr lvl="3"/>
            <a:r>
              <a:rPr lang="fr-FR" noProof="0"/>
              <a:t>Quatrième niveau</a:t>
            </a:r>
          </a:p>
          <a:p>
            <a:pPr lvl="4"/>
            <a:r>
              <a:rPr lang="fr-FR" noProof="0"/>
              <a:t>Cinquième niveau</a:t>
            </a:r>
          </a:p>
        </p:txBody>
      </p:sp>
      <p:sp>
        <p:nvSpPr>
          <p:cNvPr id="10246" name="Rectangle 6"/>
          <p:cNvSpPr>
            <a:spLocks noGrp="1" noChangeArrowheads="1"/>
          </p:cNvSpPr>
          <p:nvPr>
            <p:ph type="ftr" sz="quarter" idx="4"/>
          </p:nvPr>
        </p:nvSpPr>
        <p:spPr bwMode="auto">
          <a:xfrm>
            <a:off x="0" y="9372600"/>
            <a:ext cx="2919413" cy="493713"/>
          </a:xfrm>
          <a:prstGeom prst="rect">
            <a:avLst/>
          </a:prstGeom>
          <a:noFill/>
          <a:ln w="9525">
            <a:noFill/>
            <a:miter lim="800000"/>
            <a:headEnd/>
            <a:tailEnd/>
          </a:ln>
          <a:effectLst/>
        </p:spPr>
        <p:txBody>
          <a:bodyPr vert="horz" wrap="square" lIns="91429" tIns="45715" rIns="91429" bIns="45715" numCol="1" anchor="b" anchorCtr="0" compatLnSpc="1">
            <a:prstTxWarp prst="textNoShape">
              <a:avLst/>
            </a:prstTxWarp>
          </a:bodyPr>
          <a:lstStyle>
            <a:lvl1pPr algn="l">
              <a:defRPr sz="1200" dirty="0">
                <a:latin typeface="Times New Roman" charset="0"/>
                <a:cs typeface="Arial" charset="0"/>
              </a:defRPr>
            </a:lvl1pPr>
          </a:lstStyle>
          <a:p>
            <a:pPr>
              <a:defRPr/>
            </a:pPr>
            <a:endParaRPr lang="fr-FR"/>
          </a:p>
        </p:txBody>
      </p:sp>
      <p:sp>
        <p:nvSpPr>
          <p:cNvPr id="10247" name="Rectangle 7"/>
          <p:cNvSpPr>
            <a:spLocks noGrp="1" noChangeArrowheads="1"/>
          </p:cNvSpPr>
          <p:nvPr>
            <p:ph type="sldNum" sz="quarter" idx="5"/>
          </p:nvPr>
        </p:nvSpPr>
        <p:spPr bwMode="auto">
          <a:xfrm>
            <a:off x="3816350" y="9372600"/>
            <a:ext cx="2919413" cy="493713"/>
          </a:xfrm>
          <a:prstGeom prst="rect">
            <a:avLst/>
          </a:prstGeom>
          <a:noFill/>
          <a:ln w="9525">
            <a:noFill/>
            <a:miter lim="800000"/>
            <a:headEnd/>
            <a:tailEnd/>
          </a:ln>
          <a:effectLst/>
        </p:spPr>
        <p:txBody>
          <a:bodyPr vert="horz" wrap="square" lIns="91429" tIns="45715" rIns="91429" bIns="45715" numCol="1" anchor="b" anchorCtr="0" compatLnSpc="1">
            <a:prstTxWarp prst="textNoShape">
              <a:avLst/>
            </a:prstTxWarp>
          </a:bodyPr>
          <a:lstStyle>
            <a:lvl1pPr algn="r">
              <a:defRPr sz="1200">
                <a:latin typeface="Times New Roman" charset="0"/>
                <a:cs typeface="Arial" charset="0"/>
              </a:defRPr>
            </a:lvl1pPr>
          </a:lstStyle>
          <a:p>
            <a:pPr>
              <a:defRPr/>
            </a:pPr>
            <a:fld id="{2763F993-AAF1-4921-9976-390A9ECDD65A}" type="slidenum">
              <a:rPr lang="fr-FR"/>
              <a:pPr>
                <a:defRPr/>
              </a:pPr>
              <a:t>‹N°›</a:t>
            </a:fld>
            <a:endParaRPr lang="fr-FR"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ＭＳ Ｐゴシック" pitchFamily="34" charset="-128"/>
        <a:cs typeface="Arial"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ＭＳ Ｐゴシック" pitchFamily="34" charset="-128"/>
        <a:cs typeface="Arial" charset="0"/>
      </a:defRPr>
    </a:lvl2pPr>
    <a:lvl3pPr marL="914400" algn="l" rtl="0" eaLnBrk="0" fontAlgn="base" hangingPunct="0">
      <a:spcBef>
        <a:spcPct val="30000"/>
      </a:spcBef>
      <a:spcAft>
        <a:spcPct val="0"/>
      </a:spcAft>
      <a:defRPr sz="1200" kern="1200">
        <a:solidFill>
          <a:schemeClr val="tx1"/>
        </a:solidFill>
        <a:latin typeface="Times New Roman" pitchFamily="18" charset="0"/>
        <a:ea typeface="ＭＳ Ｐゴシック" pitchFamily="34" charset="-128"/>
        <a:cs typeface="Arial" charset="0"/>
      </a:defRPr>
    </a:lvl3pPr>
    <a:lvl4pPr marL="1371600" algn="l" rtl="0" eaLnBrk="0" fontAlgn="base" hangingPunct="0">
      <a:spcBef>
        <a:spcPct val="30000"/>
      </a:spcBef>
      <a:spcAft>
        <a:spcPct val="0"/>
      </a:spcAft>
      <a:defRPr sz="1200" kern="1200">
        <a:solidFill>
          <a:schemeClr val="tx1"/>
        </a:solidFill>
        <a:latin typeface="Times New Roman" pitchFamily="18" charset="0"/>
        <a:ea typeface="ＭＳ Ｐゴシック" pitchFamily="34" charset="-128"/>
        <a:cs typeface="Arial" charset="0"/>
      </a:defRPr>
    </a:lvl4pPr>
    <a:lvl5pPr marL="1828800" algn="l" rtl="0" eaLnBrk="0" fontAlgn="base" hangingPunct="0">
      <a:spcBef>
        <a:spcPct val="30000"/>
      </a:spcBef>
      <a:spcAft>
        <a:spcPct val="0"/>
      </a:spcAft>
      <a:defRPr sz="1200" kern="1200">
        <a:solidFill>
          <a:schemeClr val="tx1"/>
        </a:solidFill>
        <a:latin typeface="Times New Roman" pitchFamily="18" charset="0"/>
        <a:ea typeface="ＭＳ Ｐゴシック" pitchFamily="34" charset="-128"/>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Rot="1" noChangeAspect="1" noChangeArrowheads="1" noTextEdit="1"/>
          </p:cNvSpPr>
          <p:nvPr>
            <p:ph type="sldImg"/>
          </p:nvPr>
        </p:nvSpPr>
        <p:spPr>
          <a:ln/>
        </p:spPr>
      </p:sp>
      <p:sp>
        <p:nvSpPr>
          <p:cNvPr id="19458" name="Rectangle 3"/>
          <p:cNvSpPr>
            <a:spLocks noGrp="1" noChangeArrowheads="1"/>
          </p:cNvSpPr>
          <p:nvPr>
            <p:ph type="body" idx="1"/>
          </p:nvPr>
        </p:nvSpPr>
        <p:spPr>
          <a:noFill/>
          <a:ln/>
        </p:spPr>
        <p:txBody>
          <a:bodyPr/>
          <a:lstStyle/>
          <a:p>
            <a:pPr eaLnBrk="1" hangingPunct="1"/>
            <a:endParaRPr lang="fr-FR">
              <a:cs typeface="Arial"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pPr>
              <a:defRPr/>
            </a:pPr>
            <a:fld id="{867ADF83-CA31-49F9-AC22-0520F64EC5D3}" type="slidenum">
              <a:rPr lang="fr-FR" smtClean="0"/>
              <a:pPr>
                <a:defRPr/>
              </a:pPr>
              <a:t>3</a:t>
            </a:fld>
            <a:endParaRPr lang="fr-FR" dirty="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9" name="Rectangle 8"/>
          <p:cNvSpPr/>
          <p:nvPr userDrawn="1"/>
        </p:nvSpPr>
        <p:spPr bwMode="auto">
          <a:xfrm>
            <a:off x="8121352" y="0"/>
            <a:ext cx="1784648" cy="908720"/>
          </a:xfrm>
          <a:prstGeom prst="rect">
            <a:avLst/>
          </a:prstGeom>
          <a:solidFill>
            <a:schemeClr val="bg1"/>
          </a:solidFill>
          <a:ln w="9525" cap="flat" cmpd="sng" algn="ctr">
            <a:no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a:ln>
                <a:noFill/>
              </a:ln>
              <a:solidFill>
                <a:schemeClr val="tx1"/>
              </a:solidFill>
              <a:effectLst/>
              <a:latin typeface="Arial" charset="0"/>
            </a:endParaRPr>
          </a:p>
        </p:txBody>
      </p:sp>
      <p:sp>
        <p:nvSpPr>
          <p:cNvPr id="2" name="Rectangle 4"/>
          <p:cNvSpPr/>
          <p:nvPr userDrawn="1"/>
        </p:nvSpPr>
        <p:spPr bwMode="auto">
          <a:xfrm>
            <a:off x="0" y="0"/>
            <a:ext cx="1423988" cy="1196975"/>
          </a:xfrm>
          <a:prstGeom prst="rect">
            <a:avLst/>
          </a:prstGeom>
          <a:solidFill>
            <a:schemeClr val="bg1"/>
          </a:solidFill>
          <a:ln w="9525" cap="flat" cmpd="sng" algn="ctr">
            <a:noFill/>
            <a:prstDash val="solid"/>
            <a:round/>
            <a:headEnd type="none" w="med" len="med"/>
            <a:tailEnd type="none" w="med" len="med"/>
          </a:ln>
          <a:effectLst/>
        </p:spPr>
        <p:txBody>
          <a:bodyPr lIns="0" tIns="0" rIns="0" bIns="0" anchor="ctr"/>
          <a:lstStyle/>
          <a:p>
            <a:pPr algn="ctr">
              <a:defRPr/>
            </a:pPr>
            <a:endParaRPr lang="fr-FR" sz="1800">
              <a:latin typeface="Arial" charset="0"/>
              <a:cs typeface="Arial" charset="0"/>
            </a:endParaRPr>
          </a:p>
        </p:txBody>
      </p:sp>
      <p:sp>
        <p:nvSpPr>
          <p:cNvPr id="3" name="Rectangle 1031"/>
          <p:cNvSpPr>
            <a:spLocks noChangeArrowheads="1"/>
          </p:cNvSpPr>
          <p:nvPr userDrawn="1"/>
        </p:nvSpPr>
        <p:spPr bwMode="auto">
          <a:xfrm>
            <a:off x="0" y="2971800"/>
            <a:ext cx="9906000" cy="2600325"/>
          </a:xfrm>
          <a:prstGeom prst="rect">
            <a:avLst/>
          </a:prstGeom>
          <a:solidFill>
            <a:schemeClr val="accent1"/>
          </a:solidFill>
          <a:ln w="9525" algn="ctr">
            <a:noFill/>
            <a:miter lim="800000"/>
            <a:headEnd/>
            <a:tailEnd/>
          </a:ln>
          <a:effectLst/>
        </p:spPr>
        <p:txBody>
          <a:bodyPr wrap="none" anchor="ctr"/>
          <a:lstStyle/>
          <a:p>
            <a:pPr algn="ctr">
              <a:defRPr/>
            </a:pPr>
            <a:endParaRPr lang="fr-FR" sz="1400" i="1" dirty="0">
              <a:solidFill>
                <a:srgbClr val="000000"/>
              </a:solidFill>
              <a:latin typeface="Arial" charset="0"/>
              <a:cs typeface="+mn-cs"/>
            </a:endParaRPr>
          </a:p>
        </p:txBody>
      </p:sp>
      <p:sp>
        <p:nvSpPr>
          <p:cNvPr id="4" name="Rectangle 1034"/>
          <p:cNvSpPr>
            <a:spLocks noChangeArrowheads="1"/>
          </p:cNvSpPr>
          <p:nvPr userDrawn="1"/>
        </p:nvSpPr>
        <p:spPr bwMode="auto">
          <a:xfrm>
            <a:off x="0" y="5572125"/>
            <a:ext cx="9917113" cy="1295400"/>
          </a:xfrm>
          <a:prstGeom prst="rect">
            <a:avLst/>
          </a:prstGeom>
          <a:solidFill>
            <a:srgbClr val="C3110D"/>
          </a:solidFill>
          <a:ln w="9525" algn="ctr">
            <a:noFill/>
            <a:miter lim="800000"/>
            <a:headEnd/>
            <a:tailEnd/>
          </a:ln>
          <a:effectLst/>
        </p:spPr>
        <p:txBody>
          <a:bodyPr wrap="none" anchor="ctr"/>
          <a:lstStyle/>
          <a:p>
            <a:pPr algn="ctr">
              <a:defRPr/>
            </a:pPr>
            <a:endParaRPr lang="fr-FR" sz="1800" dirty="0">
              <a:solidFill>
                <a:srgbClr val="000000"/>
              </a:solidFill>
              <a:latin typeface="Arial" charset="0"/>
              <a:cs typeface="+mn-cs"/>
            </a:endParaRPr>
          </a:p>
        </p:txBody>
      </p:sp>
      <p:pic>
        <p:nvPicPr>
          <p:cNvPr id="5" name="Picture 2"/>
          <p:cNvPicPr>
            <a:picLocks noChangeAspect="1" noChangeArrowheads="1"/>
          </p:cNvPicPr>
          <p:nvPr userDrawn="1"/>
        </p:nvPicPr>
        <p:blipFill>
          <a:blip r:embed="rId2" cstate="print"/>
          <a:srcRect/>
          <a:stretch>
            <a:fillRect/>
          </a:stretch>
        </p:blipFill>
        <p:spPr bwMode="auto">
          <a:xfrm>
            <a:off x="273050" y="333375"/>
            <a:ext cx="1727200" cy="1054100"/>
          </a:xfrm>
          <a:prstGeom prst="rect">
            <a:avLst/>
          </a:prstGeom>
          <a:noFill/>
          <a:ln w="9525">
            <a:noFill/>
            <a:miter lim="800000"/>
            <a:headEnd/>
            <a:tailEnd/>
          </a:ln>
        </p:spPr>
      </p:pic>
      <p:sp>
        <p:nvSpPr>
          <p:cNvPr id="140290" name="AutoShape 2" descr="Résultat de recherche d'images pour &quot;ikea service business&quot;"/>
          <p:cNvSpPr>
            <a:spLocks noChangeAspect="1" noChangeArrowheads="1"/>
          </p:cNvSpPr>
          <p:nvPr userDrawn="1"/>
        </p:nvSpPr>
        <p:spPr bwMode="auto">
          <a:xfrm>
            <a:off x="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pic>
        <p:nvPicPr>
          <p:cNvPr id="8" name="Picture 4" descr="LA CHAÎNE LOGISTIQUE DU FROID est une Association Loi de 1901."/>
          <p:cNvPicPr>
            <a:picLocks noChangeAspect="1" noChangeArrowheads="1"/>
          </p:cNvPicPr>
          <p:nvPr userDrawn="1"/>
        </p:nvPicPr>
        <p:blipFill>
          <a:blip r:embed="rId3" cstate="print"/>
          <a:srcRect l="4715" r="7448"/>
          <a:stretch>
            <a:fillRect/>
          </a:stretch>
        </p:blipFill>
        <p:spPr bwMode="auto">
          <a:xfrm>
            <a:off x="7545288" y="166688"/>
            <a:ext cx="2284050" cy="885825"/>
          </a:xfrm>
          <a:prstGeom prst="rect">
            <a:avLst/>
          </a:prstGeom>
          <a:noFill/>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re et contenu">
    <p:spTree>
      <p:nvGrpSpPr>
        <p:cNvPr id="1" name=""/>
        <p:cNvGrpSpPr/>
        <p:nvPr/>
      </p:nvGrpSpPr>
      <p:grpSpPr>
        <a:xfrm>
          <a:off x="0" y="0"/>
          <a:ext cx="0" cy="0"/>
          <a:chOff x="0" y="0"/>
          <a:chExt cx="0" cy="0"/>
        </a:xfrm>
      </p:grpSpPr>
      <p:cxnSp>
        <p:nvCxnSpPr>
          <p:cNvPr id="4" name="Connecteur droit 5"/>
          <p:cNvCxnSpPr/>
          <p:nvPr userDrawn="1"/>
        </p:nvCxnSpPr>
        <p:spPr bwMode="auto">
          <a:xfrm>
            <a:off x="992560" y="1036638"/>
            <a:ext cx="8712973" cy="0"/>
          </a:xfrm>
          <a:prstGeom prst="line">
            <a:avLst/>
          </a:prstGeom>
          <a:solidFill>
            <a:srgbClr val="FECD00"/>
          </a:solidFill>
          <a:ln w="31750" cap="flat" cmpd="sng" algn="in">
            <a:gradFill flip="none" rotWithShape="1">
              <a:gsLst>
                <a:gs pos="0">
                  <a:srgbClr val="BA2B2F"/>
                </a:gs>
                <a:gs pos="100000">
                  <a:srgbClr val="F0CA21"/>
                </a:gs>
              </a:gsLst>
              <a:path path="circle">
                <a:fillToRect l="100000" t="100000"/>
              </a:path>
              <a:tileRect r="-100000" b="-100000"/>
            </a:gradFill>
            <a:prstDash val="solid"/>
            <a:round/>
            <a:headEnd type="none" w="med" len="med"/>
            <a:tailEnd type="none" w="med" len="med"/>
          </a:ln>
          <a:effectLst/>
        </p:spPr>
      </p:cxnSp>
      <p:grpSp>
        <p:nvGrpSpPr>
          <p:cNvPr id="6" name="Groupe 10"/>
          <p:cNvGrpSpPr>
            <a:grpSpLocks/>
          </p:cNvGrpSpPr>
          <p:nvPr userDrawn="1"/>
        </p:nvGrpSpPr>
        <p:grpSpPr bwMode="auto">
          <a:xfrm>
            <a:off x="5240338" y="908050"/>
            <a:ext cx="288925" cy="263525"/>
            <a:chOff x="4968874" y="957244"/>
            <a:chExt cx="428628" cy="214314"/>
          </a:xfrm>
        </p:grpSpPr>
        <p:sp>
          <p:nvSpPr>
            <p:cNvPr id="7" name="Rectangle 7"/>
            <p:cNvSpPr/>
            <p:nvPr userDrawn="1"/>
          </p:nvSpPr>
          <p:spPr bwMode="auto">
            <a:xfrm>
              <a:off x="4968874" y="957244"/>
              <a:ext cx="284966" cy="143307"/>
            </a:xfrm>
            <a:prstGeom prst="rect">
              <a:avLst/>
            </a:prstGeom>
            <a:solidFill>
              <a:srgbClr val="FECD00"/>
            </a:solidFill>
            <a:ln w="9525" cap="flat" cmpd="sng" algn="in">
              <a:noFill/>
              <a:prstDash val="solid"/>
              <a:round/>
              <a:headEnd type="none" w="med" len="med"/>
              <a:tailEnd type="none" w="med" len="med"/>
            </a:ln>
            <a:effectLst/>
          </p:spPr>
          <p:txBody>
            <a:bodyPr lIns="36574" tIns="36574" rIns="36574" bIns="36574"/>
            <a:lstStyle/>
            <a:p>
              <a:pPr defTabSz="231775">
                <a:defRPr/>
              </a:pPr>
              <a:endParaRPr lang="fr-FR" dirty="0">
                <a:latin typeface="Arial" charset="0"/>
                <a:cs typeface="Arial" charset="0"/>
              </a:endParaRPr>
            </a:p>
          </p:txBody>
        </p:sp>
        <p:sp>
          <p:nvSpPr>
            <p:cNvPr id="8" name="Rectangle 8"/>
            <p:cNvSpPr/>
            <p:nvPr userDrawn="1"/>
          </p:nvSpPr>
          <p:spPr bwMode="auto">
            <a:xfrm>
              <a:off x="5112534" y="1028252"/>
              <a:ext cx="284968" cy="143306"/>
            </a:xfrm>
            <a:prstGeom prst="rect">
              <a:avLst/>
            </a:prstGeom>
            <a:solidFill>
              <a:srgbClr val="BA2B2F"/>
            </a:solidFill>
            <a:ln w="9525" cap="flat" cmpd="sng" algn="in">
              <a:noFill/>
              <a:prstDash val="solid"/>
              <a:round/>
              <a:headEnd type="none" w="med" len="med"/>
              <a:tailEnd type="none" w="med" len="med"/>
            </a:ln>
            <a:effectLst/>
          </p:spPr>
          <p:txBody>
            <a:bodyPr lIns="36574" tIns="36574" rIns="36574" bIns="36574"/>
            <a:lstStyle/>
            <a:p>
              <a:pPr defTabSz="231775">
                <a:defRPr/>
              </a:pPr>
              <a:endParaRPr lang="fr-FR" dirty="0">
                <a:latin typeface="Arial" charset="0"/>
                <a:cs typeface="Arial" charset="0"/>
              </a:endParaRPr>
            </a:p>
          </p:txBody>
        </p:sp>
      </p:grpSp>
      <p:sp>
        <p:nvSpPr>
          <p:cNvPr id="3" name="Espace réservé du contenu 2"/>
          <p:cNvSpPr>
            <a:spLocks noGrp="1"/>
          </p:cNvSpPr>
          <p:nvPr>
            <p:ph idx="1"/>
          </p:nvPr>
        </p:nvSpPr>
        <p:spPr/>
        <p:txBody>
          <a:bodyPr/>
          <a:lstStyle>
            <a:lvl1pPr algn="just">
              <a:buFont typeface="Wingdings" pitchFamily="2" charset="2"/>
              <a:buChar char="n"/>
              <a:defRPr b="1">
                <a:latin typeface="+mn-lt"/>
              </a:defRPr>
            </a:lvl1pPr>
            <a:lvl2pPr algn="just">
              <a:buSzPct val="70000"/>
              <a:buFont typeface="Wingdings" pitchFamily="2" charset="2"/>
              <a:buChar char="n"/>
              <a:defRPr>
                <a:latin typeface="+mn-lt"/>
              </a:defRPr>
            </a:lvl2pPr>
            <a:lvl3pPr marL="906463" indent="-284163" algn="just">
              <a:buFont typeface="Wingdings" pitchFamily="2" charset="2"/>
              <a:buChar char="§"/>
              <a:defRPr>
                <a:latin typeface="+mn-lt"/>
              </a:defRPr>
            </a:lvl3pPr>
            <a:lvl4pPr algn="just">
              <a:defRPr>
                <a:latin typeface="+mn-lt"/>
              </a:defRPr>
            </a:lvl4pPr>
            <a:lvl5pPr algn="just">
              <a:defRPr>
                <a:latin typeface="+mn-lt"/>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Titre 4"/>
          <p:cNvSpPr>
            <a:spLocks noGrp="1"/>
          </p:cNvSpPr>
          <p:nvPr>
            <p:ph type="title"/>
          </p:nvPr>
        </p:nvSpPr>
        <p:spPr>
          <a:xfrm>
            <a:off x="1208584" y="188640"/>
            <a:ext cx="7128792" cy="736600"/>
          </a:xfrm>
        </p:spPr>
        <p:txBody>
          <a:bodyPr lIns="36000" rIns="36000"/>
          <a:lstStyle>
            <a:lvl1pPr>
              <a:lnSpc>
                <a:spcPct val="100000"/>
              </a:lnSpc>
              <a:spcBef>
                <a:spcPts val="600"/>
              </a:spcBef>
              <a:defRPr sz="2200">
                <a:solidFill>
                  <a:schemeClr val="accent2"/>
                </a:solidFill>
                <a:latin typeface="+mn-lt"/>
              </a:defRPr>
            </a:lvl1pPr>
          </a:lstStyle>
          <a:p>
            <a:r>
              <a:rPr lang="fr-FR" dirty="0"/>
              <a:t>Cliquez pour modifier le style du titre</a:t>
            </a:r>
          </a:p>
        </p:txBody>
      </p:sp>
      <p:sp>
        <p:nvSpPr>
          <p:cNvPr id="9" name="Espace réservé de la date 11"/>
          <p:cNvSpPr>
            <a:spLocks noGrp="1"/>
          </p:cNvSpPr>
          <p:nvPr>
            <p:ph type="dt" sz="half" idx="10"/>
          </p:nvPr>
        </p:nvSpPr>
        <p:spPr/>
        <p:txBody>
          <a:bodyPr/>
          <a:lstStyle>
            <a:lvl1pPr>
              <a:defRPr/>
            </a:lvl1pPr>
          </a:lstStyle>
          <a:p>
            <a:pPr>
              <a:defRPr/>
            </a:pPr>
            <a:r>
              <a:rPr lang="fr-FR"/>
              <a:t>TLA/LW, Sept. 2026</a:t>
            </a:r>
            <a:endParaRPr lang="fr-FR" dirty="0"/>
          </a:p>
        </p:txBody>
      </p:sp>
      <p:sp>
        <p:nvSpPr>
          <p:cNvPr id="10" name="Espace réservé du numéro de diapositive 12"/>
          <p:cNvSpPr>
            <a:spLocks noGrp="1"/>
          </p:cNvSpPr>
          <p:nvPr>
            <p:ph type="sldNum" sz="quarter" idx="11"/>
          </p:nvPr>
        </p:nvSpPr>
        <p:spPr/>
        <p:txBody>
          <a:bodyPr/>
          <a:lstStyle>
            <a:lvl1pPr>
              <a:defRPr/>
            </a:lvl1pPr>
          </a:lstStyle>
          <a:p>
            <a:pPr>
              <a:defRPr/>
            </a:pPr>
            <a:fld id="{5CD1CB4D-85DC-4656-BFBF-F9DAE2EF8E06}" type="slidenum">
              <a:rPr lang="fr-FR"/>
              <a:pPr>
                <a:defRPr/>
              </a:pPr>
              <a:t>‹N°›</a:t>
            </a:fld>
            <a:endParaRPr lang="fr-FR" dirty="0"/>
          </a:p>
        </p:txBody>
      </p:sp>
      <p:sp>
        <p:nvSpPr>
          <p:cNvPr id="11" name="Espace réservé du pied de page 13"/>
          <p:cNvSpPr>
            <a:spLocks noGrp="1"/>
          </p:cNvSpPr>
          <p:nvPr>
            <p:ph type="ftr" sz="quarter" idx="12"/>
          </p:nvPr>
        </p:nvSpPr>
        <p:spPr/>
        <p:txBody>
          <a:bodyPr/>
          <a:lstStyle>
            <a:lvl1pPr>
              <a:defRPr/>
            </a:lvl1pPr>
          </a:lstStyle>
          <a:p>
            <a:pPr>
              <a:defRPr/>
            </a:pPr>
            <a:r>
              <a:rPr lang="fr-FR" altLang="en-US"/>
              <a:t>Prévision d'évolution de l'ICEm en 2027</a:t>
            </a:r>
            <a:endParaRPr lang="fr-FR" alt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grpSp>
        <p:nvGrpSpPr>
          <p:cNvPr id="3" name="Groupe 10"/>
          <p:cNvGrpSpPr>
            <a:grpSpLocks/>
          </p:cNvGrpSpPr>
          <p:nvPr userDrawn="1"/>
        </p:nvGrpSpPr>
        <p:grpSpPr bwMode="auto">
          <a:xfrm>
            <a:off x="5240338" y="908050"/>
            <a:ext cx="288925" cy="263525"/>
            <a:chOff x="4968874" y="957244"/>
            <a:chExt cx="428628" cy="214314"/>
          </a:xfrm>
        </p:grpSpPr>
        <p:sp>
          <p:nvSpPr>
            <p:cNvPr id="4" name="Rectangle 14"/>
            <p:cNvSpPr/>
            <p:nvPr userDrawn="1"/>
          </p:nvSpPr>
          <p:spPr bwMode="auto">
            <a:xfrm>
              <a:off x="4968874" y="957244"/>
              <a:ext cx="284966" cy="143307"/>
            </a:xfrm>
            <a:prstGeom prst="rect">
              <a:avLst/>
            </a:prstGeom>
            <a:solidFill>
              <a:srgbClr val="FECD00"/>
            </a:solidFill>
            <a:ln w="9525" cap="flat" cmpd="sng" algn="in">
              <a:noFill/>
              <a:prstDash val="solid"/>
              <a:round/>
              <a:headEnd type="none" w="med" len="med"/>
              <a:tailEnd type="none" w="med" len="med"/>
            </a:ln>
            <a:effectLst/>
          </p:spPr>
          <p:txBody>
            <a:bodyPr lIns="36574" tIns="36574" rIns="36574" bIns="36574"/>
            <a:lstStyle/>
            <a:p>
              <a:pPr defTabSz="231775">
                <a:defRPr/>
              </a:pPr>
              <a:endParaRPr lang="fr-FR" dirty="0">
                <a:latin typeface="Arial" charset="0"/>
                <a:cs typeface="Arial" charset="0"/>
              </a:endParaRPr>
            </a:p>
          </p:txBody>
        </p:sp>
        <p:sp>
          <p:nvSpPr>
            <p:cNvPr id="5" name="Rectangle 15"/>
            <p:cNvSpPr/>
            <p:nvPr userDrawn="1"/>
          </p:nvSpPr>
          <p:spPr bwMode="auto">
            <a:xfrm>
              <a:off x="5112534" y="1028252"/>
              <a:ext cx="284968" cy="143306"/>
            </a:xfrm>
            <a:prstGeom prst="rect">
              <a:avLst/>
            </a:prstGeom>
            <a:solidFill>
              <a:srgbClr val="BA2B2F"/>
            </a:solidFill>
            <a:ln w="9525" cap="flat" cmpd="sng" algn="in">
              <a:noFill/>
              <a:prstDash val="solid"/>
              <a:round/>
              <a:headEnd type="none" w="med" len="med"/>
              <a:tailEnd type="none" w="med" len="med"/>
            </a:ln>
            <a:effectLst/>
          </p:spPr>
          <p:txBody>
            <a:bodyPr lIns="36574" tIns="36574" rIns="36574" bIns="36574"/>
            <a:lstStyle/>
            <a:p>
              <a:pPr defTabSz="231775">
                <a:defRPr/>
              </a:pPr>
              <a:endParaRPr lang="fr-FR" dirty="0">
                <a:latin typeface="Arial" charset="0"/>
                <a:cs typeface="Arial" charset="0"/>
              </a:endParaRPr>
            </a:p>
          </p:txBody>
        </p:sp>
      </p:grpSp>
      <p:cxnSp>
        <p:nvCxnSpPr>
          <p:cNvPr id="6" name="Connecteur droit 16"/>
          <p:cNvCxnSpPr/>
          <p:nvPr userDrawn="1"/>
        </p:nvCxnSpPr>
        <p:spPr bwMode="auto">
          <a:xfrm>
            <a:off x="992560" y="1036638"/>
            <a:ext cx="8712973" cy="0"/>
          </a:xfrm>
          <a:prstGeom prst="line">
            <a:avLst/>
          </a:prstGeom>
          <a:solidFill>
            <a:srgbClr val="FECD00"/>
          </a:solidFill>
          <a:ln w="31750" cap="flat" cmpd="sng" algn="in">
            <a:gradFill flip="none" rotWithShape="1">
              <a:gsLst>
                <a:gs pos="0">
                  <a:srgbClr val="BA2B2F"/>
                </a:gs>
                <a:gs pos="100000">
                  <a:srgbClr val="F0CA21"/>
                </a:gs>
              </a:gsLst>
              <a:path path="circle">
                <a:fillToRect l="100000" t="100000"/>
              </a:path>
              <a:tileRect r="-100000" b="-100000"/>
            </a:gradFill>
            <a:prstDash val="solid"/>
            <a:round/>
            <a:headEnd type="none" w="med" len="med"/>
            <a:tailEnd type="none" w="med" len="med"/>
          </a:ln>
          <a:effectLst/>
        </p:spPr>
      </p:cxnSp>
      <p:sp>
        <p:nvSpPr>
          <p:cNvPr id="2" name="Titre 1"/>
          <p:cNvSpPr>
            <a:spLocks noGrp="1"/>
          </p:cNvSpPr>
          <p:nvPr>
            <p:ph type="title"/>
          </p:nvPr>
        </p:nvSpPr>
        <p:spPr>
          <a:xfrm>
            <a:off x="1352601" y="172120"/>
            <a:ext cx="6984775" cy="736600"/>
          </a:xfrm>
        </p:spPr>
        <p:txBody>
          <a:bodyPr/>
          <a:lstStyle/>
          <a:p>
            <a:r>
              <a:rPr lang="fr-FR" dirty="0"/>
              <a:t>Cliquez pour modifier le style du titre</a:t>
            </a:r>
          </a:p>
        </p:txBody>
      </p:sp>
      <p:sp>
        <p:nvSpPr>
          <p:cNvPr id="7" name="Espace réservé de la date 9"/>
          <p:cNvSpPr>
            <a:spLocks noGrp="1"/>
          </p:cNvSpPr>
          <p:nvPr>
            <p:ph type="dt" sz="half" idx="10"/>
          </p:nvPr>
        </p:nvSpPr>
        <p:spPr/>
        <p:txBody>
          <a:bodyPr/>
          <a:lstStyle>
            <a:lvl1pPr>
              <a:defRPr/>
            </a:lvl1pPr>
          </a:lstStyle>
          <a:p>
            <a:pPr>
              <a:defRPr/>
            </a:pPr>
            <a:r>
              <a:rPr lang="fr-FR"/>
              <a:t>TLA/LW, Sept. 2026</a:t>
            </a:r>
            <a:endParaRPr lang="fr-FR" dirty="0"/>
          </a:p>
        </p:txBody>
      </p:sp>
      <p:sp>
        <p:nvSpPr>
          <p:cNvPr id="8" name="Espace réservé du numéro de diapositive 10"/>
          <p:cNvSpPr>
            <a:spLocks noGrp="1"/>
          </p:cNvSpPr>
          <p:nvPr>
            <p:ph type="sldNum" sz="quarter" idx="11"/>
          </p:nvPr>
        </p:nvSpPr>
        <p:spPr/>
        <p:txBody>
          <a:bodyPr/>
          <a:lstStyle>
            <a:lvl1pPr>
              <a:defRPr/>
            </a:lvl1pPr>
          </a:lstStyle>
          <a:p>
            <a:pPr>
              <a:defRPr/>
            </a:pPr>
            <a:fld id="{8833F811-EBF7-4773-BFF4-3F950F466332}" type="slidenum">
              <a:rPr lang="fr-FR"/>
              <a:pPr>
                <a:defRPr/>
              </a:pPr>
              <a:t>‹N°›</a:t>
            </a:fld>
            <a:endParaRPr lang="fr-FR" dirty="0"/>
          </a:p>
        </p:txBody>
      </p:sp>
      <p:sp>
        <p:nvSpPr>
          <p:cNvPr id="9" name="Espace réservé du pied de page 11"/>
          <p:cNvSpPr>
            <a:spLocks noGrp="1"/>
          </p:cNvSpPr>
          <p:nvPr>
            <p:ph type="ftr" sz="quarter" idx="12"/>
          </p:nvPr>
        </p:nvSpPr>
        <p:spPr/>
        <p:txBody>
          <a:bodyPr/>
          <a:lstStyle>
            <a:lvl1pPr>
              <a:defRPr/>
            </a:lvl1pPr>
          </a:lstStyle>
          <a:p>
            <a:pPr>
              <a:defRPr/>
            </a:pPr>
            <a:r>
              <a:rPr lang="fr-FR" altLang="en-US"/>
              <a:t>Prévision d'évolution de l'ICEm en 2027</a:t>
            </a:r>
            <a:endParaRPr lang="fr-FR" alt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1_Titre seul">
    <p:spTree>
      <p:nvGrpSpPr>
        <p:cNvPr id="1" name=""/>
        <p:cNvGrpSpPr/>
        <p:nvPr/>
      </p:nvGrpSpPr>
      <p:grpSpPr>
        <a:xfrm>
          <a:off x="0" y="0"/>
          <a:ext cx="0" cy="0"/>
          <a:chOff x="0" y="0"/>
          <a:chExt cx="0" cy="0"/>
        </a:xfrm>
      </p:grpSpPr>
      <p:sp>
        <p:nvSpPr>
          <p:cNvPr id="3" name="Rectangle 3"/>
          <p:cNvSpPr>
            <a:spLocks noChangeArrowheads="1"/>
          </p:cNvSpPr>
          <p:nvPr userDrawn="1"/>
        </p:nvSpPr>
        <p:spPr bwMode="auto">
          <a:xfrm>
            <a:off x="0" y="2492375"/>
            <a:ext cx="9906000" cy="1676400"/>
          </a:xfrm>
          <a:prstGeom prst="rect">
            <a:avLst/>
          </a:prstGeom>
          <a:solidFill>
            <a:schemeClr val="accent2">
              <a:lumMod val="75000"/>
            </a:schemeClr>
          </a:solidFill>
          <a:ln w="9525">
            <a:noFill/>
            <a:miter lim="800000"/>
            <a:headEnd/>
            <a:tailEnd/>
          </a:ln>
        </p:spPr>
        <p:txBody>
          <a:bodyPr wrap="none" anchor="ctr"/>
          <a:lstStyle/>
          <a:p>
            <a:pPr algn="ctr">
              <a:defRPr/>
            </a:pPr>
            <a:endParaRPr lang="fr-FR" dirty="0">
              <a:latin typeface="Calibri" pitchFamily="34" charset="0"/>
              <a:cs typeface="Arial" charset="0"/>
            </a:endParaRPr>
          </a:p>
        </p:txBody>
      </p:sp>
      <p:sp>
        <p:nvSpPr>
          <p:cNvPr id="2" name="Titre 1"/>
          <p:cNvSpPr>
            <a:spLocks noGrp="1"/>
          </p:cNvSpPr>
          <p:nvPr>
            <p:ph type="title"/>
          </p:nvPr>
        </p:nvSpPr>
        <p:spPr>
          <a:xfrm>
            <a:off x="704533" y="3052440"/>
            <a:ext cx="8074421" cy="736600"/>
          </a:xfrm>
        </p:spPr>
        <p:txBody>
          <a:bodyPr/>
          <a:lstStyle>
            <a:lvl1pPr algn="ctr">
              <a:defRPr sz="3200">
                <a:solidFill>
                  <a:schemeClr val="bg1"/>
                </a:solidFill>
              </a:defRPr>
            </a:lvl1pPr>
          </a:lstStyle>
          <a:p>
            <a:r>
              <a:rPr lang="fr-FR" dirty="0"/>
              <a:t>Cliquez pour modifier le style du titre</a:t>
            </a:r>
          </a:p>
        </p:txBody>
      </p:sp>
      <p:sp>
        <p:nvSpPr>
          <p:cNvPr id="4" name="Rectangle 2"/>
          <p:cNvSpPr>
            <a:spLocks noGrp="1" noChangeArrowheads="1"/>
          </p:cNvSpPr>
          <p:nvPr>
            <p:ph type="ftr" sz="quarter" idx="10"/>
          </p:nvPr>
        </p:nvSpPr>
        <p:spPr/>
        <p:txBody>
          <a:bodyPr/>
          <a:lstStyle>
            <a:lvl1pPr algn="ctr">
              <a:defRPr smtClean="0">
                <a:cs typeface="Arial" charset="0"/>
              </a:defRPr>
            </a:lvl1pPr>
          </a:lstStyle>
          <a:p>
            <a:pPr>
              <a:defRPr/>
            </a:pPr>
            <a:r>
              <a:rPr lang="fr-FR" altLang="en-US"/>
              <a:t>Prévision d'évolution de l'ICEm en 2027</a:t>
            </a:r>
            <a:endParaRPr lang="fr-FR" altLang="en-US" dirty="0"/>
          </a:p>
        </p:txBody>
      </p:sp>
      <p:sp>
        <p:nvSpPr>
          <p:cNvPr id="5" name="Espace réservé de la date 3"/>
          <p:cNvSpPr>
            <a:spLocks noGrp="1"/>
          </p:cNvSpPr>
          <p:nvPr>
            <p:ph type="dt" sz="half" idx="11"/>
          </p:nvPr>
        </p:nvSpPr>
        <p:spPr/>
        <p:txBody>
          <a:bodyPr/>
          <a:lstStyle>
            <a:lvl1pPr>
              <a:defRPr/>
            </a:lvl1pPr>
          </a:lstStyle>
          <a:p>
            <a:pPr>
              <a:defRPr/>
            </a:pPr>
            <a:r>
              <a:rPr lang="fr-FR"/>
              <a:t>TLA/LW, Sept. 2026</a:t>
            </a:r>
            <a:endParaRPr lang="fr-FR" dirty="0"/>
          </a:p>
        </p:txBody>
      </p:sp>
      <p:sp>
        <p:nvSpPr>
          <p:cNvPr id="6" name="Espace réservé du numéro de diapositive 4"/>
          <p:cNvSpPr>
            <a:spLocks noGrp="1"/>
          </p:cNvSpPr>
          <p:nvPr>
            <p:ph type="sldNum" sz="quarter" idx="12"/>
          </p:nvPr>
        </p:nvSpPr>
        <p:spPr/>
        <p:txBody>
          <a:bodyPr/>
          <a:lstStyle>
            <a:lvl1pPr>
              <a:defRPr/>
            </a:lvl1pPr>
          </a:lstStyle>
          <a:p>
            <a:pPr>
              <a:defRPr/>
            </a:pPr>
            <a:fld id="{D7578916-C915-4302-9714-CA4389E054ED}" type="slidenum">
              <a:rPr lang="fr-FR"/>
              <a:pPr>
                <a:defRPr/>
              </a:pPr>
              <a:t>‹N°›</a:t>
            </a:fld>
            <a:endParaRPr lang="fr-F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cSld name="1_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742950" y="2130426"/>
            <a:ext cx="8420100" cy="1470025"/>
          </a:xfrm>
        </p:spPr>
        <p:txBody>
          <a:bodyPr/>
          <a:lstStyle/>
          <a:p>
            <a:r>
              <a:rPr lang="fr-FR"/>
              <a:t>Cliquez pour modifier le style du titre</a:t>
            </a:r>
          </a:p>
        </p:txBody>
      </p:sp>
      <p:sp>
        <p:nvSpPr>
          <p:cNvPr id="3" name="Sous-titr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Cliquez pour modifier le style des sous-titres du masque</a:t>
            </a:r>
          </a:p>
        </p:txBody>
      </p:sp>
      <p:sp>
        <p:nvSpPr>
          <p:cNvPr id="4" name="Espace réservé de la date 3"/>
          <p:cNvSpPr>
            <a:spLocks noGrp="1"/>
          </p:cNvSpPr>
          <p:nvPr>
            <p:ph type="dt" sz="half" idx="10"/>
          </p:nvPr>
        </p:nvSpPr>
        <p:spPr/>
        <p:txBody>
          <a:bodyPr/>
          <a:lstStyle/>
          <a:p>
            <a:r>
              <a:rPr lang="fr-FR"/>
              <a:t>TLA/LW, Sept. 2026</a:t>
            </a:r>
          </a:p>
        </p:txBody>
      </p:sp>
      <p:sp>
        <p:nvSpPr>
          <p:cNvPr id="5" name="Espace réservé du pied de page 4"/>
          <p:cNvSpPr>
            <a:spLocks noGrp="1"/>
          </p:cNvSpPr>
          <p:nvPr>
            <p:ph type="ftr" sz="quarter" idx="11"/>
          </p:nvPr>
        </p:nvSpPr>
        <p:spPr/>
        <p:txBody>
          <a:bodyPr/>
          <a:lstStyle/>
          <a:p>
            <a:r>
              <a:rPr lang="fr-FR"/>
              <a:t>Prévision d'évolution de l'ICEm en 2027</a:t>
            </a:r>
          </a:p>
        </p:txBody>
      </p:sp>
      <p:sp>
        <p:nvSpPr>
          <p:cNvPr id="6" name="Espace réservé du numéro de diapositive 5"/>
          <p:cNvSpPr>
            <a:spLocks noGrp="1"/>
          </p:cNvSpPr>
          <p:nvPr>
            <p:ph type="sldNum" sz="quarter" idx="12"/>
          </p:nvPr>
        </p:nvSpPr>
        <p:spPr/>
        <p:txBody>
          <a:bodyPr/>
          <a:lstStyle/>
          <a:p>
            <a:fld id="{C4EB268E-7F1B-4CFC-BB59-3FD839509A39}" type="slidenum">
              <a:rPr lang="fr-FR" smtClean="0"/>
              <a:pPr/>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lvl1pPr algn="just">
              <a:buFont typeface="Wingdings" pitchFamily="2" charset="2"/>
              <a:buChar char="n"/>
              <a:defRPr b="1">
                <a:latin typeface="+mn-lt"/>
              </a:defRPr>
            </a:lvl1pPr>
            <a:lvl2pPr algn="just">
              <a:buSzPct val="70000"/>
              <a:buFont typeface="Wingdings" pitchFamily="2" charset="2"/>
              <a:buChar char="n"/>
              <a:defRPr>
                <a:latin typeface="+mn-lt"/>
              </a:defRPr>
            </a:lvl2pPr>
            <a:lvl3pPr marL="906463" indent="-284163" algn="just">
              <a:buFont typeface="Wingdings" pitchFamily="2" charset="2"/>
              <a:buChar char="§"/>
              <a:defRPr>
                <a:latin typeface="+mn-lt"/>
              </a:defRPr>
            </a:lvl3pPr>
            <a:lvl4pPr algn="just">
              <a:defRPr>
                <a:latin typeface="+mn-lt"/>
              </a:defRPr>
            </a:lvl4pPr>
            <a:lvl5pPr algn="just">
              <a:defRPr>
                <a:latin typeface="+mn-lt"/>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Titre 4"/>
          <p:cNvSpPr>
            <a:spLocks noGrp="1"/>
          </p:cNvSpPr>
          <p:nvPr>
            <p:ph type="title"/>
          </p:nvPr>
        </p:nvSpPr>
        <p:spPr>
          <a:xfrm>
            <a:off x="1280592" y="142852"/>
            <a:ext cx="7244308" cy="736600"/>
          </a:xfrm>
        </p:spPr>
        <p:txBody>
          <a:bodyPr lIns="36000" rIns="36000"/>
          <a:lstStyle>
            <a:lvl1pPr>
              <a:lnSpc>
                <a:spcPct val="100000"/>
              </a:lnSpc>
              <a:spcBef>
                <a:spcPts val="600"/>
              </a:spcBef>
              <a:defRPr sz="2400">
                <a:latin typeface="+mn-lt"/>
              </a:defRPr>
            </a:lvl1pPr>
          </a:lstStyle>
          <a:p>
            <a:r>
              <a:rPr lang="fr-FR" dirty="0"/>
              <a:t>Cliquez pour modifier le style du titre</a:t>
            </a:r>
          </a:p>
        </p:txBody>
      </p:sp>
      <p:cxnSp>
        <p:nvCxnSpPr>
          <p:cNvPr id="6" name="Connecteur droit 5"/>
          <p:cNvCxnSpPr/>
          <p:nvPr userDrawn="1"/>
        </p:nvCxnSpPr>
        <p:spPr bwMode="auto">
          <a:xfrm>
            <a:off x="1023910" y="1000108"/>
            <a:ext cx="8681618" cy="1138"/>
          </a:xfrm>
          <a:prstGeom prst="line">
            <a:avLst/>
          </a:prstGeom>
          <a:solidFill>
            <a:srgbClr val="FECD00"/>
          </a:solidFill>
          <a:ln w="31750" cap="flat" cmpd="sng" algn="in">
            <a:gradFill flip="none" rotWithShape="1">
              <a:gsLst>
                <a:gs pos="0">
                  <a:srgbClr val="BA2B2F"/>
                </a:gs>
                <a:gs pos="100000">
                  <a:srgbClr val="F0CA21"/>
                </a:gs>
              </a:gsLst>
              <a:path path="circle">
                <a:fillToRect l="100000" t="100000"/>
              </a:path>
              <a:tileRect r="-100000" b="-100000"/>
            </a:gradFill>
            <a:prstDash val="solid"/>
            <a:round/>
            <a:headEnd type="none" w="med" len="med"/>
            <a:tailEnd type="none" w="med" len="med"/>
          </a:ln>
          <a:effectLst/>
        </p:spPr>
      </p:cxnSp>
      <p:grpSp>
        <p:nvGrpSpPr>
          <p:cNvPr id="2" name="Groupe 10"/>
          <p:cNvGrpSpPr>
            <a:grpSpLocks/>
          </p:cNvGrpSpPr>
          <p:nvPr userDrawn="1"/>
        </p:nvGrpSpPr>
        <p:grpSpPr bwMode="auto">
          <a:xfrm>
            <a:off x="5241034" y="857232"/>
            <a:ext cx="288031" cy="262855"/>
            <a:chOff x="4968874" y="957244"/>
            <a:chExt cx="428628" cy="214314"/>
          </a:xfrm>
        </p:grpSpPr>
        <p:sp>
          <p:nvSpPr>
            <p:cNvPr id="8" name="Rectangle 7"/>
            <p:cNvSpPr/>
            <p:nvPr userDrawn="1"/>
          </p:nvSpPr>
          <p:spPr bwMode="auto">
            <a:xfrm>
              <a:off x="4968874" y="957244"/>
              <a:ext cx="285752" cy="142876"/>
            </a:xfrm>
            <a:prstGeom prst="rect">
              <a:avLst/>
            </a:prstGeom>
            <a:solidFill>
              <a:srgbClr val="FECD00"/>
            </a:solidFill>
            <a:ln w="9525" cap="flat" cmpd="sng" algn="in">
              <a:noFill/>
              <a:prstDash val="solid"/>
              <a:round/>
              <a:headEnd type="none" w="med" len="med"/>
              <a:tailEnd type="none" w="med" len="med"/>
            </a:ln>
            <a:effectLst/>
          </p:spPr>
          <p:txBody>
            <a:bodyPr lIns="36574" tIns="36574" rIns="36574" bIns="36574"/>
            <a:lstStyle/>
            <a:p>
              <a:pPr defTabSz="231775">
                <a:defRPr/>
              </a:pPr>
              <a:endParaRPr lang="fr-FR" dirty="0"/>
            </a:p>
          </p:txBody>
        </p:sp>
        <p:sp>
          <p:nvSpPr>
            <p:cNvPr id="9" name="Rectangle 8"/>
            <p:cNvSpPr/>
            <p:nvPr userDrawn="1"/>
          </p:nvSpPr>
          <p:spPr bwMode="auto">
            <a:xfrm>
              <a:off x="5111750" y="1028682"/>
              <a:ext cx="285752" cy="142876"/>
            </a:xfrm>
            <a:prstGeom prst="rect">
              <a:avLst/>
            </a:prstGeom>
            <a:solidFill>
              <a:srgbClr val="BA2B2F"/>
            </a:solidFill>
            <a:ln w="9525" cap="flat" cmpd="sng" algn="in">
              <a:noFill/>
              <a:prstDash val="solid"/>
              <a:round/>
              <a:headEnd type="none" w="med" len="med"/>
              <a:tailEnd type="none" w="med" len="med"/>
            </a:ln>
            <a:effectLst/>
          </p:spPr>
          <p:txBody>
            <a:bodyPr lIns="36574" tIns="36574" rIns="36574" bIns="36574"/>
            <a:lstStyle/>
            <a:p>
              <a:pPr defTabSz="231775">
                <a:defRPr/>
              </a:pPr>
              <a:endParaRPr lang="fr-FR" dirty="0"/>
            </a:p>
          </p:txBody>
        </p:sp>
      </p:grpSp>
      <p:sp>
        <p:nvSpPr>
          <p:cNvPr id="12" name="Espace réservé de la date 11"/>
          <p:cNvSpPr>
            <a:spLocks noGrp="1"/>
          </p:cNvSpPr>
          <p:nvPr>
            <p:ph type="dt" sz="half" idx="10"/>
          </p:nvPr>
        </p:nvSpPr>
        <p:spPr/>
        <p:txBody>
          <a:bodyPr/>
          <a:lstStyle/>
          <a:p>
            <a:pPr>
              <a:defRPr/>
            </a:pPr>
            <a:r>
              <a:rPr lang="fr-FR"/>
              <a:t>TLA/LW, Sept. 2026</a:t>
            </a:r>
            <a:endParaRPr lang="fr-FR" dirty="0"/>
          </a:p>
        </p:txBody>
      </p:sp>
      <p:sp>
        <p:nvSpPr>
          <p:cNvPr id="13" name="Espace réservé du numéro de diapositive 12"/>
          <p:cNvSpPr>
            <a:spLocks noGrp="1"/>
          </p:cNvSpPr>
          <p:nvPr>
            <p:ph type="sldNum" sz="quarter" idx="11"/>
          </p:nvPr>
        </p:nvSpPr>
        <p:spPr/>
        <p:txBody>
          <a:bodyPr/>
          <a:lstStyle/>
          <a:p>
            <a:pPr>
              <a:defRPr/>
            </a:pPr>
            <a:fld id="{691BBDF9-E28E-42E2-90FF-1B21729B1C91}" type="slidenum">
              <a:rPr lang="fr-FR" smtClean="0"/>
              <a:pPr>
                <a:defRPr/>
              </a:pPr>
              <a:t>‹N°›</a:t>
            </a:fld>
            <a:endParaRPr lang="fr-FR" dirty="0"/>
          </a:p>
        </p:txBody>
      </p:sp>
      <p:sp>
        <p:nvSpPr>
          <p:cNvPr id="14" name="Espace réservé du pied de page 13"/>
          <p:cNvSpPr>
            <a:spLocks noGrp="1"/>
          </p:cNvSpPr>
          <p:nvPr>
            <p:ph type="ftr" sz="quarter" idx="12"/>
          </p:nvPr>
        </p:nvSpPr>
        <p:spPr/>
        <p:txBody>
          <a:bodyPr rIns="36000"/>
          <a:lstStyle/>
          <a:p>
            <a:pPr>
              <a:defRPr/>
            </a:pPr>
            <a:r>
              <a:rPr lang="fr-FR" altLang="en-US"/>
              <a:t>Prévision d'évolution de l'ICEm en 2027</a:t>
            </a:r>
            <a:endParaRPr lang="fr-FR"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p:cNvPicPr>
            <a:picLocks noChangeAspect="1" noChangeArrowheads="1"/>
          </p:cNvPicPr>
          <p:nvPr userDrawn="1"/>
        </p:nvPicPr>
        <p:blipFill>
          <a:blip r:embed="rId8" cstate="print"/>
          <a:srcRect/>
          <a:stretch>
            <a:fillRect/>
          </a:stretch>
        </p:blipFill>
        <p:spPr bwMode="auto">
          <a:xfrm>
            <a:off x="-6350" y="-4763"/>
            <a:ext cx="9915525" cy="6867526"/>
          </a:xfrm>
          <a:prstGeom prst="rect">
            <a:avLst/>
          </a:prstGeom>
          <a:noFill/>
          <a:ln w="9525">
            <a:noFill/>
            <a:miter lim="800000"/>
            <a:headEnd/>
            <a:tailEnd/>
          </a:ln>
        </p:spPr>
      </p:pic>
      <p:sp>
        <p:nvSpPr>
          <p:cNvPr id="1027" name="Rectangle 4"/>
          <p:cNvSpPr>
            <a:spLocks noGrp="1" noChangeArrowheads="1"/>
          </p:cNvSpPr>
          <p:nvPr>
            <p:ph type="title"/>
          </p:nvPr>
        </p:nvSpPr>
        <p:spPr bwMode="auto">
          <a:xfrm>
            <a:off x="1423989" y="188640"/>
            <a:ext cx="6985396" cy="736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fr-FR"/>
              <a:t>CLIQUEZ POUR MODIFIER LE STYLE</a:t>
            </a:r>
            <a:br>
              <a:rPr lang="fr-FR"/>
            </a:br>
            <a:r>
              <a:rPr lang="fr-FR"/>
              <a:t>DU TITRE DU MASQUE</a:t>
            </a:r>
          </a:p>
        </p:txBody>
      </p:sp>
      <p:sp>
        <p:nvSpPr>
          <p:cNvPr id="1028" name="Rectangle 5"/>
          <p:cNvSpPr>
            <a:spLocks noGrp="1" noChangeArrowheads="1"/>
          </p:cNvSpPr>
          <p:nvPr>
            <p:ph type="body" idx="1"/>
          </p:nvPr>
        </p:nvSpPr>
        <p:spPr bwMode="auto">
          <a:xfrm>
            <a:off x="657225" y="1195388"/>
            <a:ext cx="9031288" cy="49291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1513" name="Rectangle 9"/>
          <p:cNvSpPr>
            <a:spLocks noGrp="1" noChangeArrowheads="1"/>
          </p:cNvSpPr>
          <p:nvPr>
            <p:ph type="ftr" sz="quarter" idx="3"/>
          </p:nvPr>
        </p:nvSpPr>
        <p:spPr bwMode="gray">
          <a:xfrm>
            <a:off x="1568624" y="6524625"/>
            <a:ext cx="7776989" cy="339725"/>
          </a:xfrm>
          <a:prstGeom prst="rect">
            <a:avLst/>
          </a:prstGeom>
          <a:noFill/>
          <a:ln w="9525">
            <a:noFill/>
            <a:miter lim="800000"/>
            <a:headEnd/>
            <a:tailEnd/>
          </a:ln>
          <a:effectLst/>
        </p:spPr>
        <p:txBody>
          <a:bodyPr vert="horz" wrap="square" lIns="36000" tIns="36000" rIns="36000" bIns="36000" numCol="1" anchor="ctr" anchorCtr="0" compatLnSpc="1">
            <a:prstTxWarp prst="textNoShape">
              <a:avLst/>
            </a:prstTxWarp>
          </a:bodyPr>
          <a:lstStyle>
            <a:lvl1pPr algn="ctr" eaLnBrk="0" hangingPunct="0">
              <a:defRPr sz="1000" b="1" i="0" smtClean="0">
                <a:solidFill>
                  <a:schemeClr val="bg2">
                    <a:lumMod val="50000"/>
                  </a:schemeClr>
                </a:solidFill>
                <a:latin typeface="+mj-lt"/>
                <a:cs typeface="+mn-cs"/>
              </a:defRPr>
            </a:lvl1pPr>
          </a:lstStyle>
          <a:p>
            <a:pPr>
              <a:defRPr/>
            </a:pPr>
            <a:r>
              <a:rPr lang="fr-FR" altLang="en-US"/>
              <a:t>Prévision d'évolution de l'ICEm en 2027</a:t>
            </a:r>
            <a:endParaRPr lang="fr-FR" altLang="en-US" dirty="0"/>
          </a:p>
        </p:txBody>
      </p:sp>
      <p:sp>
        <p:nvSpPr>
          <p:cNvPr id="8" name="Espace réservé du numéro de diapositive 7"/>
          <p:cNvSpPr>
            <a:spLocks noGrp="1"/>
          </p:cNvSpPr>
          <p:nvPr>
            <p:ph type="sldNum" sz="quarter" idx="4"/>
          </p:nvPr>
        </p:nvSpPr>
        <p:spPr>
          <a:xfrm>
            <a:off x="9490075" y="6597650"/>
            <a:ext cx="415925" cy="260350"/>
          </a:xfrm>
          <a:prstGeom prst="rect">
            <a:avLst/>
          </a:prstGeom>
        </p:spPr>
        <p:txBody>
          <a:bodyPr vert="horz" lIns="36000" tIns="45720" rIns="36000" bIns="45720" rtlCol="0" anchor="ctr"/>
          <a:lstStyle>
            <a:lvl1pPr algn="r">
              <a:defRPr sz="1000" b="1" i="0" smtClean="0">
                <a:solidFill>
                  <a:schemeClr val="bg2">
                    <a:lumMod val="50000"/>
                  </a:schemeClr>
                </a:solidFill>
                <a:latin typeface="+mj-lt"/>
                <a:cs typeface="+mn-cs"/>
              </a:defRPr>
            </a:lvl1pPr>
          </a:lstStyle>
          <a:p>
            <a:pPr>
              <a:defRPr/>
            </a:pPr>
            <a:fld id="{5FE47D62-CE20-4237-9AFE-C2BA75810A0F}" type="slidenum">
              <a:rPr lang="fr-FR"/>
              <a:pPr>
                <a:defRPr/>
              </a:pPr>
              <a:t>‹N°›</a:t>
            </a:fld>
            <a:endParaRPr lang="fr-FR" dirty="0"/>
          </a:p>
        </p:txBody>
      </p:sp>
      <p:sp>
        <p:nvSpPr>
          <p:cNvPr id="9" name="Espace réservé de la date 8"/>
          <p:cNvSpPr>
            <a:spLocks noGrp="1"/>
          </p:cNvSpPr>
          <p:nvPr>
            <p:ph type="dt" sz="half" idx="2"/>
          </p:nvPr>
        </p:nvSpPr>
        <p:spPr>
          <a:xfrm>
            <a:off x="0" y="6524625"/>
            <a:ext cx="1496616" cy="333375"/>
          </a:xfrm>
          <a:prstGeom prst="rect">
            <a:avLst/>
          </a:prstGeom>
        </p:spPr>
        <p:txBody>
          <a:bodyPr vert="horz" wrap="square" lIns="91440" tIns="45720" rIns="91440" bIns="45720" numCol="1" anchor="ctr" anchorCtr="0" compatLnSpc="1">
            <a:prstTxWarp prst="textNoShape">
              <a:avLst/>
            </a:prstTxWarp>
          </a:bodyPr>
          <a:lstStyle>
            <a:lvl1pPr algn="ctr">
              <a:defRPr sz="1000" b="0" i="0" smtClean="0">
                <a:solidFill>
                  <a:schemeClr val="bg2">
                    <a:lumMod val="50000"/>
                  </a:schemeClr>
                </a:solidFill>
                <a:latin typeface="+mj-lt"/>
                <a:cs typeface="+mn-cs"/>
              </a:defRPr>
            </a:lvl1pPr>
          </a:lstStyle>
          <a:p>
            <a:pPr>
              <a:defRPr/>
            </a:pPr>
            <a:r>
              <a:rPr lang="fr-FR"/>
              <a:t>TLA/LW, Sept. 2026</a:t>
            </a:r>
            <a:endParaRPr lang="fr-FR" dirty="0"/>
          </a:p>
        </p:txBody>
      </p:sp>
      <p:pic>
        <p:nvPicPr>
          <p:cNvPr id="1032" name="Picture 2"/>
          <p:cNvPicPr>
            <a:picLocks noChangeAspect="1" noChangeArrowheads="1"/>
          </p:cNvPicPr>
          <p:nvPr userDrawn="1"/>
        </p:nvPicPr>
        <p:blipFill>
          <a:blip r:embed="rId9" cstate="print"/>
          <a:srcRect/>
          <a:stretch>
            <a:fillRect/>
          </a:stretch>
        </p:blipFill>
        <p:spPr bwMode="auto">
          <a:xfrm>
            <a:off x="117475" y="260648"/>
            <a:ext cx="960438" cy="593725"/>
          </a:xfrm>
          <a:prstGeom prst="rect">
            <a:avLst/>
          </a:prstGeom>
          <a:noFill/>
          <a:ln w="9525">
            <a:noFill/>
            <a:miter lim="800000"/>
            <a:headEnd/>
            <a:tailEnd/>
          </a:ln>
        </p:spPr>
      </p:pic>
      <p:sp>
        <p:nvSpPr>
          <p:cNvPr id="134146" name="Rectangle 2"/>
          <p:cNvSpPr>
            <a:spLocks noChangeArrowheads="1"/>
          </p:cNvSpPr>
          <p:nvPr userDrawn="1"/>
        </p:nvSpPr>
        <p:spPr bwMode="auto">
          <a:xfrm>
            <a:off x="0" y="0"/>
            <a:ext cx="9906000" cy="0"/>
          </a:xfrm>
          <a:prstGeom prst="rect">
            <a:avLst/>
          </a:prstGeom>
          <a:noFill/>
          <a:ln w="9525">
            <a:noFill/>
            <a:miter lim="800000"/>
            <a:headEnd/>
            <a:tailEnd/>
          </a:ln>
          <a:effectLst/>
        </p:spPr>
        <p:txBody>
          <a:bodyPr wrap="none" anchor="ctr">
            <a:spAutoFit/>
          </a:bodyPr>
          <a:lstStyle/>
          <a:p>
            <a:pPr>
              <a:defRPr/>
            </a:pPr>
            <a:endParaRPr lang="fr-FR">
              <a:latin typeface="Arial" charset="0"/>
              <a:cs typeface="Arial" charset="0"/>
            </a:endParaRPr>
          </a:p>
        </p:txBody>
      </p:sp>
      <p:pic>
        <p:nvPicPr>
          <p:cNvPr id="13" name="Picture 2" descr="LA CHAÎNE LOGISTIQUE DU FROID est une Association Loi de 1901."/>
          <p:cNvPicPr>
            <a:picLocks noChangeAspect="1" noChangeArrowheads="1"/>
          </p:cNvPicPr>
          <p:nvPr userDrawn="1"/>
        </p:nvPicPr>
        <p:blipFill>
          <a:blip r:embed="rId10" cstate="print"/>
          <a:srcRect/>
          <a:stretch>
            <a:fillRect/>
          </a:stretch>
        </p:blipFill>
        <p:spPr bwMode="auto">
          <a:xfrm>
            <a:off x="8238364" y="205610"/>
            <a:ext cx="1667635" cy="568095"/>
          </a:xfrm>
          <a:prstGeom prst="rect">
            <a:avLst/>
          </a:prstGeom>
          <a:noFill/>
        </p:spPr>
      </p:pic>
    </p:spTree>
  </p:cSld>
  <p:clrMap bg1="lt1" tx1="dk1" bg2="lt2" tx2="dk2" accent1="accent1" accent2="accent2" accent3="accent3" accent4="accent4" accent5="accent5" accent6="accent6" hlink="hlink" folHlink="folHlink"/>
  <p:sldLayoutIdLst>
    <p:sldLayoutId id="2147484915" r:id="rId1"/>
    <p:sldLayoutId id="2147484916" r:id="rId2"/>
    <p:sldLayoutId id="2147484917" r:id="rId3"/>
    <p:sldLayoutId id="2147484921" r:id="rId4"/>
    <p:sldLayoutId id="2147484927" r:id="rId5"/>
    <p:sldLayoutId id="2147484928" r:id="rId6"/>
  </p:sldLayoutIdLst>
  <p:hf hdr="0"/>
  <p:txStyles>
    <p:titleStyle>
      <a:lvl1pPr algn="r" rtl="0" eaLnBrk="0" fontAlgn="base" hangingPunct="0">
        <a:lnSpc>
          <a:spcPct val="85000"/>
        </a:lnSpc>
        <a:spcBef>
          <a:spcPct val="0"/>
        </a:spcBef>
        <a:spcAft>
          <a:spcPct val="0"/>
        </a:spcAft>
        <a:defRPr sz="2400" b="1">
          <a:solidFill>
            <a:schemeClr val="accent2"/>
          </a:solidFill>
          <a:latin typeface="+mn-lt"/>
          <a:ea typeface="+mj-ea"/>
          <a:cs typeface="+mj-cs"/>
        </a:defRPr>
      </a:lvl1pPr>
      <a:lvl2pPr algn="r" rtl="0" eaLnBrk="0" fontAlgn="base" hangingPunct="0">
        <a:lnSpc>
          <a:spcPct val="85000"/>
        </a:lnSpc>
        <a:spcBef>
          <a:spcPct val="0"/>
        </a:spcBef>
        <a:spcAft>
          <a:spcPct val="0"/>
        </a:spcAft>
        <a:defRPr sz="2400" b="1">
          <a:solidFill>
            <a:schemeClr val="accent2"/>
          </a:solidFill>
          <a:latin typeface="Calibri" pitchFamily="34" charset="0"/>
        </a:defRPr>
      </a:lvl2pPr>
      <a:lvl3pPr algn="r" rtl="0" eaLnBrk="0" fontAlgn="base" hangingPunct="0">
        <a:lnSpc>
          <a:spcPct val="85000"/>
        </a:lnSpc>
        <a:spcBef>
          <a:spcPct val="0"/>
        </a:spcBef>
        <a:spcAft>
          <a:spcPct val="0"/>
        </a:spcAft>
        <a:defRPr sz="2400" b="1">
          <a:solidFill>
            <a:schemeClr val="accent2"/>
          </a:solidFill>
          <a:latin typeface="Calibri" pitchFamily="34" charset="0"/>
        </a:defRPr>
      </a:lvl3pPr>
      <a:lvl4pPr algn="r" rtl="0" eaLnBrk="0" fontAlgn="base" hangingPunct="0">
        <a:lnSpc>
          <a:spcPct val="85000"/>
        </a:lnSpc>
        <a:spcBef>
          <a:spcPct val="0"/>
        </a:spcBef>
        <a:spcAft>
          <a:spcPct val="0"/>
        </a:spcAft>
        <a:defRPr sz="2400" b="1">
          <a:solidFill>
            <a:schemeClr val="accent2"/>
          </a:solidFill>
          <a:latin typeface="Calibri" pitchFamily="34" charset="0"/>
        </a:defRPr>
      </a:lvl4pPr>
      <a:lvl5pPr algn="r" rtl="0" eaLnBrk="0" fontAlgn="base" hangingPunct="0">
        <a:lnSpc>
          <a:spcPct val="85000"/>
        </a:lnSpc>
        <a:spcBef>
          <a:spcPct val="0"/>
        </a:spcBef>
        <a:spcAft>
          <a:spcPct val="0"/>
        </a:spcAft>
        <a:defRPr sz="2400" b="1">
          <a:solidFill>
            <a:schemeClr val="accent2"/>
          </a:solidFill>
          <a:latin typeface="Calibri" pitchFamily="34" charset="0"/>
        </a:defRPr>
      </a:lvl5pPr>
      <a:lvl6pPr marL="457200" algn="r" rtl="0" fontAlgn="base">
        <a:lnSpc>
          <a:spcPct val="85000"/>
        </a:lnSpc>
        <a:spcBef>
          <a:spcPct val="0"/>
        </a:spcBef>
        <a:spcAft>
          <a:spcPct val="0"/>
        </a:spcAft>
        <a:defRPr sz="2400" b="1">
          <a:solidFill>
            <a:schemeClr val="tx2"/>
          </a:solidFill>
          <a:latin typeface="Trebuchet MS" pitchFamily="34" charset="0"/>
        </a:defRPr>
      </a:lvl6pPr>
      <a:lvl7pPr marL="914400" algn="r" rtl="0" fontAlgn="base">
        <a:lnSpc>
          <a:spcPct val="85000"/>
        </a:lnSpc>
        <a:spcBef>
          <a:spcPct val="0"/>
        </a:spcBef>
        <a:spcAft>
          <a:spcPct val="0"/>
        </a:spcAft>
        <a:defRPr sz="2400" b="1">
          <a:solidFill>
            <a:schemeClr val="tx2"/>
          </a:solidFill>
          <a:latin typeface="Trebuchet MS" pitchFamily="34" charset="0"/>
        </a:defRPr>
      </a:lvl7pPr>
      <a:lvl8pPr marL="1371600" algn="r" rtl="0" fontAlgn="base">
        <a:lnSpc>
          <a:spcPct val="85000"/>
        </a:lnSpc>
        <a:spcBef>
          <a:spcPct val="0"/>
        </a:spcBef>
        <a:spcAft>
          <a:spcPct val="0"/>
        </a:spcAft>
        <a:defRPr sz="2400" b="1">
          <a:solidFill>
            <a:schemeClr val="tx2"/>
          </a:solidFill>
          <a:latin typeface="Trebuchet MS" pitchFamily="34" charset="0"/>
        </a:defRPr>
      </a:lvl8pPr>
      <a:lvl9pPr marL="1828800" algn="r" rtl="0" fontAlgn="base">
        <a:lnSpc>
          <a:spcPct val="85000"/>
        </a:lnSpc>
        <a:spcBef>
          <a:spcPct val="0"/>
        </a:spcBef>
        <a:spcAft>
          <a:spcPct val="0"/>
        </a:spcAft>
        <a:defRPr sz="2400" b="1">
          <a:solidFill>
            <a:schemeClr val="tx2"/>
          </a:solidFill>
          <a:latin typeface="Trebuchet MS" pitchFamily="34" charset="0"/>
        </a:defRPr>
      </a:lvl9pPr>
    </p:titleStyle>
    <p:bodyStyle>
      <a:lvl1pPr marL="254000" indent="-254000" algn="just" rtl="0" eaLnBrk="0" fontAlgn="base" hangingPunct="0">
        <a:spcBef>
          <a:spcPct val="20000"/>
        </a:spcBef>
        <a:spcAft>
          <a:spcPct val="0"/>
        </a:spcAft>
        <a:buClr>
          <a:schemeClr val="accent1"/>
        </a:buClr>
        <a:buFont typeface="Wingdings" pitchFamily="2" charset="2"/>
        <a:buChar char="l"/>
        <a:defRPr>
          <a:solidFill>
            <a:schemeClr val="tx1"/>
          </a:solidFill>
          <a:latin typeface="+mn-lt"/>
          <a:ea typeface="+mn-ea"/>
          <a:cs typeface="+mn-cs"/>
        </a:defRPr>
      </a:lvl1pPr>
      <a:lvl2pPr marL="438150" indent="-182563" algn="just" rtl="0" eaLnBrk="0" fontAlgn="base" hangingPunct="0">
        <a:spcBef>
          <a:spcPct val="20000"/>
        </a:spcBef>
        <a:spcAft>
          <a:spcPct val="0"/>
        </a:spcAft>
        <a:buClr>
          <a:schemeClr val="accent2"/>
        </a:buClr>
        <a:buSzPct val="65000"/>
        <a:buFont typeface="Wingdings" pitchFamily="2" charset="2"/>
        <a:buChar char="l"/>
        <a:defRPr sz="1600">
          <a:solidFill>
            <a:schemeClr val="tx1"/>
          </a:solidFill>
          <a:latin typeface="+mn-lt"/>
        </a:defRPr>
      </a:lvl2pPr>
      <a:lvl3pPr marL="1274763" indent="-228600" algn="just" rtl="0" eaLnBrk="0" fontAlgn="base" hangingPunct="0">
        <a:spcBef>
          <a:spcPct val="20000"/>
        </a:spcBef>
        <a:spcAft>
          <a:spcPct val="0"/>
        </a:spcAft>
        <a:buClr>
          <a:schemeClr val="folHlink"/>
        </a:buClr>
        <a:buChar char="•"/>
        <a:defRPr sz="1400">
          <a:solidFill>
            <a:schemeClr val="tx1"/>
          </a:solidFill>
          <a:latin typeface="+mn-lt"/>
        </a:defRPr>
      </a:lvl3pPr>
      <a:lvl4pPr marL="1693863" indent="-228600" algn="just" rtl="0" eaLnBrk="0" fontAlgn="base" hangingPunct="0">
        <a:spcBef>
          <a:spcPct val="20000"/>
        </a:spcBef>
        <a:spcAft>
          <a:spcPct val="0"/>
        </a:spcAft>
        <a:buChar char="–"/>
        <a:defRPr sz="1200">
          <a:solidFill>
            <a:schemeClr val="tx1"/>
          </a:solidFill>
          <a:latin typeface="+mn-lt"/>
        </a:defRPr>
      </a:lvl4pPr>
      <a:lvl5pPr marL="2112963" indent="-228600" algn="just" rtl="0" eaLnBrk="0" fontAlgn="base" hangingPunct="0">
        <a:spcBef>
          <a:spcPct val="20000"/>
        </a:spcBef>
        <a:spcAft>
          <a:spcPct val="0"/>
        </a:spcAft>
        <a:buChar char="»"/>
        <a:defRPr sz="1200">
          <a:solidFill>
            <a:schemeClr val="tx1"/>
          </a:solidFill>
          <a:latin typeface="+mn-lt"/>
        </a:defRPr>
      </a:lvl5pPr>
      <a:lvl6pPr marL="2570163" indent="-228600" algn="l" rtl="0" fontAlgn="base">
        <a:spcBef>
          <a:spcPct val="20000"/>
        </a:spcBef>
        <a:spcAft>
          <a:spcPct val="0"/>
        </a:spcAft>
        <a:buChar char="»"/>
        <a:defRPr sz="1200">
          <a:solidFill>
            <a:schemeClr val="tx1"/>
          </a:solidFill>
          <a:latin typeface="+mn-lt"/>
        </a:defRPr>
      </a:lvl6pPr>
      <a:lvl7pPr marL="3027363" indent="-228600" algn="l" rtl="0" fontAlgn="base">
        <a:spcBef>
          <a:spcPct val="20000"/>
        </a:spcBef>
        <a:spcAft>
          <a:spcPct val="0"/>
        </a:spcAft>
        <a:buChar char="»"/>
        <a:defRPr sz="1200">
          <a:solidFill>
            <a:schemeClr val="tx1"/>
          </a:solidFill>
          <a:latin typeface="+mn-lt"/>
        </a:defRPr>
      </a:lvl7pPr>
      <a:lvl8pPr marL="3484563" indent="-228600" algn="l" rtl="0" fontAlgn="base">
        <a:spcBef>
          <a:spcPct val="20000"/>
        </a:spcBef>
        <a:spcAft>
          <a:spcPct val="0"/>
        </a:spcAft>
        <a:buChar char="»"/>
        <a:defRPr sz="1200">
          <a:solidFill>
            <a:schemeClr val="tx1"/>
          </a:solidFill>
          <a:latin typeface="+mn-lt"/>
        </a:defRPr>
      </a:lvl8pPr>
      <a:lvl9pPr marL="3941763" indent="-228600" algn="l" rtl="0" fontAlgn="base">
        <a:spcBef>
          <a:spcPct val="20000"/>
        </a:spcBef>
        <a:spcAft>
          <a:spcPct val="0"/>
        </a:spcAft>
        <a:buChar char="»"/>
        <a:defRPr sz="1200">
          <a:solidFill>
            <a:schemeClr val="tx1"/>
          </a:solidFill>
          <a:latin typeface="+mn-lt"/>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gif"/></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www.eca.fr/" TargetMode="External"/><Relationship Id="rId2" Type="http://schemas.openxmlformats.org/officeDocument/2006/relationships/hyperlink" Target="mailto:laurent.walle@tl-a.com" TargetMode="External"/><Relationship Id="rId1" Type="http://schemas.openxmlformats.org/officeDocument/2006/relationships/slideLayout" Target="../slideLayouts/slideLayout3.xml"/><Relationship Id="rId4" Type="http://schemas.openxmlformats.org/officeDocument/2006/relationships/image" Target="../media/image1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52" name="ZoneTexte 9"/>
          <p:cNvSpPr txBox="1">
            <a:spLocks noChangeArrowheads="1"/>
          </p:cNvSpPr>
          <p:nvPr/>
        </p:nvSpPr>
        <p:spPr bwMode="auto">
          <a:xfrm>
            <a:off x="200025" y="3195638"/>
            <a:ext cx="9548813" cy="2708434"/>
          </a:xfrm>
          <a:prstGeom prst="rect">
            <a:avLst/>
          </a:prstGeom>
          <a:noFill/>
          <a:ln w="9525">
            <a:noFill/>
            <a:miter lim="800000"/>
            <a:headEnd/>
            <a:tailEnd/>
          </a:ln>
        </p:spPr>
        <p:txBody>
          <a:bodyPr>
            <a:spAutoFit/>
          </a:bodyPr>
          <a:lstStyle/>
          <a:p>
            <a:pPr algn="ctr">
              <a:defRPr/>
            </a:pPr>
            <a:r>
              <a:rPr lang="fr-FR" sz="2800" dirty="0">
                <a:solidFill>
                  <a:schemeClr val="tx2"/>
                </a:solidFill>
                <a:effectLst>
                  <a:outerShdw blurRad="38100" dist="38100" dir="2700000" algn="tl">
                    <a:srgbClr val="000000"/>
                  </a:outerShdw>
                </a:effectLst>
              </a:rPr>
              <a:t>INDICE DE VARIATION DES COUTS DE L’ENTREPOSAGE FRIGORIFIQUE EN FRANCE</a:t>
            </a:r>
            <a:endParaRPr lang="fr-FR" sz="2800" b="1" i="1" dirty="0">
              <a:latin typeface="Calibri" pitchFamily="34" charset="0"/>
              <a:cs typeface="Arial" charset="0"/>
            </a:endParaRPr>
          </a:p>
          <a:p>
            <a:pPr algn="ctr">
              <a:defRPr/>
            </a:pPr>
            <a:endParaRPr lang="fr-FR" sz="2000" b="1" i="1" u="sng" dirty="0">
              <a:latin typeface="Calibri" pitchFamily="34" charset="0"/>
              <a:cs typeface="Arial" charset="0"/>
            </a:endParaRPr>
          </a:p>
          <a:p>
            <a:pPr algn="ctr">
              <a:defRPr/>
            </a:pPr>
            <a:endParaRPr lang="fr-FR" sz="2000" b="1" i="1" u="sng" dirty="0">
              <a:latin typeface="Calibri" pitchFamily="34" charset="0"/>
              <a:cs typeface="Arial" charset="0"/>
            </a:endParaRPr>
          </a:p>
          <a:p>
            <a:pPr algn="ctr">
              <a:defRPr/>
            </a:pPr>
            <a:r>
              <a:rPr lang="fr-FR" sz="2000" b="1" i="1" u="sng" dirty="0">
                <a:latin typeface="Calibri" pitchFamily="34" charset="0"/>
                <a:cs typeface="Arial" charset="0"/>
              </a:rPr>
              <a:t>Évolution de l’</a:t>
            </a:r>
            <a:r>
              <a:rPr lang="fr-FR" sz="2000" b="1" i="1" u="sng" dirty="0" err="1">
                <a:latin typeface="Calibri" pitchFamily="34" charset="0"/>
                <a:cs typeface="Arial" charset="0"/>
              </a:rPr>
              <a:t>ICEm</a:t>
            </a:r>
            <a:r>
              <a:rPr lang="fr-FR" sz="2000" b="1" i="1" u="sng" dirty="0">
                <a:latin typeface="Calibri" pitchFamily="34" charset="0"/>
                <a:cs typeface="Arial" charset="0"/>
              </a:rPr>
              <a:t> en 2027</a:t>
            </a:r>
          </a:p>
          <a:p>
            <a:pPr algn="r">
              <a:defRPr/>
            </a:pPr>
            <a:endParaRPr lang="fr-FR" sz="1800" b="1" dirty="0">
              <a:latin typeface="Calibri" pitchFamily="34" charset="0"/>
              <a:cs typeface="Arial" charset="0"/>
            </a:endParaRPr>
          </a:p>
          <a:p>
            <a:pPr algn="r">
              <a:defRPr/>
            </a:pPr>
            <a:endParaRPr lang="fr-FR" sz="1800" b="1" dirty="0">
              <a:latin typeface="Calibri" pitchFamily="34" charset="0"/>
              <a:cs typeface="Arial" charset="0"/>
            </a:endParaRPr>
          </a:p>
          <a:p>
            <a:pPr algn="r">
              <a:defRPr/>
            </a:pPr>
            <a:r>
              <a:rPr lang="fr-FR" sz="1800" b="1" dirty="0">
                <a:latin typeface="Calibri" pitchFamily="34" charset="0"/>
                <a:cs typeface="Arial" charset="0"/>
              </a:rPr>
              <a:t>L. WALLE, Septembre 2026</a:t>
            </a:r>
          </a:p>
        </p:txBody>
      </p:sp>
    </p:spTree>
  </p:cSld>
  <p:clrMapOvr>
    <a:masterClrMapping/>
  </p:clrMapOvr>
  <p:transition spd="med" advClick="0"/>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2" name="Espace réservé du numéro de diapositive 3"/>
          <p:cNvSpPr>
            <a:spLocks noGrp="1"/>
          </p:cNvSpPr>
          <p:nvPr>
            <p:ph type="sldNum" sz="quarter" idx="12"/>
          </p:nvPr>
        </p:nvSpPr>
        <p:spPr/>
        <p:txBody>
          <a:bodyPr/>
          <a:lstStyle/>
          <a:p>
            <a:pPr>
              <a:defRPr/>
            </a:pPr>
            <a:fld id="{1A8F8A5B-E4D5-42EA-9C75-D6114FAF9711}" type="slidenum">
              <a:rPr lang="fr-FR"/>
              <a:pPr>
                <a:defRPr/>
              </a:pPr>
              <a:t>2</a:t>
            </a:fld>
            <a:endParaRPr lang="fr-FR"/>
          </a:p>
        </p:txBody>
      </p:sp>
      <p:sp>
        <p:nvSpPr>
          <p:cNvPr id="27650" name="Titre 5"/>
          <p:cNvSpPr>
            <a:spLocks noGrp="1"/>
          </p:cNvSpPr>
          <p:nvPr>
            <p:ph type="title"/>
          </p:nvPr>
        </p:nvSpPr>
        <p:spPr>
          <a:xfrm>
            <a:off x="704850" y="3052763"/>
            <a:ext cx="8074025" cy="736600"/>
          </a:xfrm>
        </p:spPr>
        <p:txBody>
          <a:bodyPr/>
          <a:lstStyle/>
          <a:p>
            <a:r>
              <a:rPr lang="fr-FR" dirty="0"/>
              <a:t>Indice </a:t>
            </a:r>
            <a:r>
              <a:rPr lang="fr-FR" dirty="0" err="1"/>
              <a:t>Electricité</a:t>
            </a:r>
            <a:r>
              <a:rPr lang="fr-FR" dirty="0"/>
              <a:t> – Rappel évolutions</a:t>
            </a:r>
          </a:p>
        </p:txBody>
      </p:sp>
      <p:sp>
        <p:nvSpPr>
          <p:cNvPr id="9" name="Espace réservé de la date 8"/>
          <p:cNvSpPr>
            <a:spLocks noGrp="1"/>
          </p:cNvSpPr>
          <p:nvPr>
            <p:ph type="dt" sz="quarter" idx="11"/>
          </p:nvPr>
        </p:nvSpPr>
        <p:spPr/>
        <p:txBody>
          <a:bodyPr/>
          <a:lstStyle/>
          <a:p>
            <a:pPr>
              <a:defRPr/>
            </a:pPr>
            <a:r>
              <a:rPr lang="fr-FR"/>
              <a:t>TLA/LW, Sept. 2026</a:t>
            </a:r>
            <a:endParaRPr lang="fr-FR" dirty="0"/>
          </a:p>
        </p:txBody>
      </p:sp>
      <p:sp>
        <p:nvSpPr>
          <p:cNvPr id="10" name="Espace réservé du pied de page 9"/>
          <p:cNvSpPr>
            <a:spLocks noGrp="1"/>
          </p:cNvSpPr>
          <p:nvPr>
            <p:ph type="ftr" sz="quarter" idx="10"/>
          </p:nvPr>
        </p:nvSpPr>
        <p:spPr/>
        <p:txBody>
          <a:bodyPr/>
          <a:lstStyle/>
          <a:p>
            <a:pPr>
              <a:defRPr/>
            </a:pPr>
            <a:r>
              <a:rPr lang="fr-FR" altLang="en-US"/>
              <a:t>Prévision d'évolution de l'ICEm en 2027</a:t>
            </a:r>
            <a:endParaRPr lang="en-US" altLang="en-US" dirty="0"/>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contenu 7"/>
          <p:cNvSpPr>
            <a:spLocks noGrp="1"/>
          </p:cNvSpPr>
          <p:nvPr>
            <p:ph idx="1"/>
          </p:nvPr>
        </p:nvSpPr>
        <p:spPr/>
        <p:txBody>
          <a:bodyPr/>
          <a:lstStyle/>
          <a:p>
            <a:pPr algn="just"/>
            <a:r>
              <a:rPr lang="fr-FR" sz="1600" dirty="0"/>
              <a:t>Avant 2016, l’ICE était calculé en effectuant la moyenne pondérée de tous les indices entrepôts par le volume d’Énergie active consommée  utilisant les divers tarifs (Vert A5 TLU, LU, MU)…</a:t>
            </a:r>
          </a:p>
          <a:p>
            <a:pPr algn="just"/>
            <a:r>
              <a:rPr lang="fr-FR" sz="1600" dirty="0"/>
              <a:t>Suite à l’application de la loi NOME et la fin des tarifs réglementés depuis le 1</a:t>
            </a:r>
            <a:r>
              <a:rPr lang="fr-FR" sz="1600" baseline="30000" dirty="0"/>
              <a:t>er</a:t>
            </a:r>
            <a:r>
              <a:rPr lang="fr-FR" sz="1600" dirty="0"/>
              <a:t> janvier 2016, une nouvelle formule de calcul a été mise en place afin de refléter les évolutions des tarifs de l’énergie, basée notamment sur le prix marché de l’électron (prix SPOT)</a:t>
            </a:r>
          </a:p>
          <a:p>
            <a:pPr lvl="1"/>
            <a:r>
              <a:rPr lang="fr-FR" sz="1400" dirty="0"/>
              <a:t>Historique des prix marchés SPOT par moyenne trimestrielle</a:t>
            </a:r>
          </a:p>
          <a:p>
            <a:pPr lvl="1"/>
            <a:r>
              <a:rPr lang="fr-FR" sz="1400" dirty="0"/>
              <a:t>Suivi des décrets sur le prix ARENH</a:t>
            </a:r>
          </a:p>
          <a:p>
            <a:pPr lvl="1"/>
            <a:r>
              <a:rPr lang="fr-FR" sz="1400" dirty="0"/>
              <a:t>Calcul I2 par pondération prix marché / prix réglementé à 50/50</a:t>
            </a:r>
          </a:p>
          <a:p>
            <a:pPr algn="just"/>
            <a:r>
              <a:rPr lang="fr-FR" sz="1600" dirty="0"/>
              <a:t>Les principes mis en place pour construire l’ICE 2016 ont été les suivants :</a:t>
            </a:r>
          </a:p>
          <a:p>
            <a:pPr lvl="1" algn="just"/>
            <a:r>
              <a:rPr lang="fr-FR" sz="1400" dirty="0"/>
              <a:t>Une structure reprenant les 3 composantes des coûts de l’électricité : réseau, électron et taxes</a:t>
            </a:r>
          </a:p>
          <a:p>
            <a:pPr lvl="1" algn="just"/>
            <a:r>
              <a:rPr lang="fr-FR" sz="1400" dirty="0"/>
              <a:t>Une pondération des postes de coût par rapport au bilan financier du panel d’entrepôts</a:t>
            </a:r>
          </a:p>
          <a:p>
            <a:pPr lvl="1"/>
            <a:r>
              <a:rPr lang="fr-FR" sz="1400" dirty="0"/>
              <a:t>Une utilisation de l’historique des postes de coûts couverts par la facture au tarif réglementé de l’observatoire d’analyse des coûts de l’électricité publié trimestriellement par le CRE</a:t>
            </a:r>
          </a:p>
          <a:p>
            <a:pPr lvl="1"/>
            <a:r>
              <a:rPr lang="fr-FR" sz="1400" dirty="0"/>
              <a:t>Une comparaison avec l’ancien ICE en ramenant les 2 indices sur une base 100 au même moment (2011-3)</a:t>
            </a:r>
          </a:p>
          <a:p>
            <a:pPr algn="just"/>
            <a:endParaRPr lang="fr-FR" dirty="0"/>
          </a:p>
          <a:p>
            <a:pPr lvl="1" algn="just"/>
            <a:endParaRPr lang="fr-FR" sz="1400" dirty="0"/>
          </a:p>
          <a:p>
            <a:pPr lvl="1" algn="just"/>
            <a:endParaRPr lang="fr-FR" sz="1400" dirty="0"/>
          </a:p>
        </p:txBody>
      </p:sp>
      <p:sp>
        <p:nvSpPr>
          <p:cNvPr id="3" name="Titre 2"/>
          <p:cNvSpPr>
            <a:spLocks noGrp="1"/>
          </p:cNvSpPr>
          <p:nvPr>
            <p:ph type="title"/>
          </p:nvPr>
        </p:nvSpPr>
        <p:spPr/>
        <p:txBody>
          <a:bodyPr/>
          <a:lstStyle/>
          <a:p>
            <a:r>
              <a:rPr lang="fr-FR" dirty="0"/>
              <a:t>ICE 2016</a:t>
            </a:r>
            <a:br>
              <a:rPr lang="fr-FR" dirty="0"/>
            </a:br>
            <a:r>
              <a:rPr lang="fr-FR" sz="2000" b="0" dirty="0">
                <a:solidFill>
                  <a:schemeClr val="tx1"/>
                </a:solidFill>
              </a:rPr>
              <a:t>Pourquoi &amp; principes</a:t>
            </a:r>
            <a:endParaRPr lang="fr-FR" b="0" dirty="0">
              <a:solidFill>
                <a:schemeClr val="tx1"/>
              </a:solidFill>
            </a:endParaRPr>
          </a:p>
        </p:txBody>
      </p:sp>
      <p:sp>
        <p:nvSpPr>
          <p:cNvPr id="4" name="Espace réservé de la date 3"/>
          <p:cNvSpPr>
            <a:spLocks noGrp="1"/>
          </p:cNvSpPr>
          <p:nvPr>
            <p:ph type="dt" sz="half" idx="10"/>
          </p:nvPr>
        </p:nvSpPr>
        <p:spPr/>
        <p:txBody>
          <a:bodyPr/>
          <a:lstStyle/>
          <a:p>
            <a:r>
              <a:rPr lang="fr-FR"/>
              <a:t>TLA/LW, Sept. 2026</a:t>
            </a:r>
            <a:endParaRPr lang="fr-FR" dirty="0"/>
          </a:p>
        </p:txBody>
      </p:sp>
      <p:sp>
        <p:nvSpPr>
          <p:cNvPr id="5" name="Espace réservé du numéro de diapositive 4"/>
          <p:cNvSpPr>
            <a:spLocks noGrp="1"/>
          </p:cNvSpPr>
          <p:nvPr>
            <p:ph type="sldNum" sz="quarter" idx="11"/>
          </p:nvPr>
        </p:nvSpPr>
        <p:spPr/>
        <p:txBody>
          <a:bodyPr/>
          <a:lstStyle/>
          <a:p>
            <a:fld id="{691BBDF9-E28E-42E2-90FF-1B21729B1C91}" type="slidenum">
              <a:rPr lang="fr-FR" smtClean="0"/>
              <a:pPr/>
              <a:t>3</a:t>
            </a:fld>
            <a:endParaRPr lang="fr-FR" dirty="0"/>
          </a:p>
        </p:txBody>
      </p:sp>
      <p:sp>
        <p:nvSpPr>
          <p:cNvPr id="6" name="Espace réservé du pied de page 5"/>
          <p:cNvSpPr>
            <a:spLocks noGrp="1"/>
          </p:cNvSpPr>
          <p:nvPr>
            <p:ph type="ftr" sz="quarter" idx="12"/>
          </p:nvPr>
        </p:nvSpPr>
        <p:spPr/>
        <p:txBody>
          <a:bodyPr/>
          <a:lstStyle/>
          <a:p>
            <a:r>
              <a:rPr lang="fr-FR" altLang="en-US"/>
              <a:t>Prévision d'évolution de l'ICEm en 2027</a:t>
            </a:r>
            <a:endParaRPr lang="fr-FR" altLang="en-US" dirty="0"/>
          </a:p>
        </p:txBody>
      </p:sp>
      <p:pic>
        <p:nvPicPr>
          <p:cNvPr id="7" name="Picture 3"/>
          <p:cNvPicPr>
            <a:picLocks noChangeAspect="1" noChangeArrowheads="1"/>
          </p:cNvPicPr>
          <p:nvPr/>
        </p:nvPicPr>
        <p:blipFill>
          <a:blip r:embed="rId3" cstate="print"/>
          <a:srcRect/>
          <a:stretch>
            <a:fillRect/>
          </a:stretch>
        </p:blipFill>
        <p:spPr bwMode="auto">
          <a:xfrm>
            <a:off x="1640632" y="4953109"/>
            <a:ext cx="3196770" cy="1655267"/>
          </a:xfrm>
          <a:prstGeom prst="rect">
            <a:avLst/>
          </a:prstGeom>
          <a:noFill/>
          <a:ln w="9525">
            <a:noFill/>
            <a:miter lim="800000"/>
            <a:headEnd/>
            <a:tailEnd/>
          </a:ln>
        </p:spPr>
      </p:pic>
      <p:pic>
        <p:nvPicPr>
          <p:cNvPr id="2" name="Picture 4">
            <a:extLst>
              <a:ext uri="{FF2B5EF4-FFF2-40B4-BE49-F238E27FC236}">
                <a16:creationId xmlns:a16="http://schemas.microsoft.com/office/drawing/2014/main" id="{7ADFF3A4-F516-E19A-B246-F09B951E8073}"/>
              </a:ext>
            </a:extLst>
          </p:cNvPr>
          <p:cNvPicPr>
            <a:picLocks noChangeAspect="1" noChangeArrowheads="1"/>
          </p:cNvPicPr>
          <p:nvPr/>
        </p:nvPicPr>
        <p:blipFill>
          <a:blip r:embed="rId4" cstate="print"/>
          <a:srcRect/>
          <a:stretch>
            <a:fillRect/>
          </a:stretch>
        </p:blipFill>
        <p:spPr bwMode="auto">
          <a:xfrm>
            <a:off x="5369875" y="4953110"/>
            <a:ext cx="3726582" cy="1639696"/>
          </a:xfrm>
          <a:prstGeom prst="rect">
            <a:avLst/>
          </a:prstGeom>
          <a:noFill/>
          <a:ln w="9525">
            <a:noFill/>
            <a:miter lim="800000"/>
            <a:headEnd/>
            <a:tailEnd/>
          </a:ln>
          <a:effec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contenu 6"/>
          <p:cNvSpPr>
            <a:spLocks noGrp="1"/>
          </p:cNvSpPr>
          <p:nvPr>
            <p:ph idx="1"/>
          </p:nvPr>
        </p:nvSpPr>
        <p:spPr/>
        <p:txBody>
          <a:bodyPr/>
          <a:lstStyle/>
          <a:p>
            <a:r>
              <a:rPr lang="fr-FR" sz="1600" dirty="0"/>
              <a:t>La prise en compte des variations du marché est un point important pour les professionnels.</a:t>
            </a:r>
          </a:p>
          <a:p>
            <a:r>
              <a:rPr lang="fr-FR" sz="1600" dirty="0"/>
              <a:t>L’ICE 2016 reflète ces évolutions avec un temps de retard puisque les valeurs sont moyennées sur un trimestre </a:t>
            </a:r>
            <a:r>
              <a:rPr lang="fr-FR" sz="1600" dirty="0">
                <a:sym typeface="Wingdings" pitchFamily="2" charset="2"/>
              </a:rPr>
              <a:t> </a:t>
            </a:r>
            <a:r>
              <a:rPr lang="fr-FR" sz="1600" dirty="0"/>
              <a:t>La démarche consiste donc à rendre compte plus vite qu’auparavant des variations du marché, tout en moyennant ses effets.</a:t>
            </a:r>
          </a:p>
          <a:p>
            <a:pPr algn="just"/>
            <a:r>
              <a:rPr lang="fr-FR" sz="1600" dirty="0"/>
              <a:t>Il s’est agi pour cela de récupérer les valeurs de marché SPOT au quotidien puis de produire la moyenne mensuelle, les publications disponibles ayant un retard de 3 mois.</a:t>
            </a:r>
          </a:p>
          <a:p>
            <a:pPr algn="just"/>
            <a:r>
              <a:rPr lang="fr-FR" sz="1600" dirty="0"/>
              <a:t>On raccorde ensuite ce nouvel indice avec l’autre sous-indice concerné: son dérivé CMECT (Coût Moyen d’Électricité pour la Congélation d’une Tonne)</a:t>
            </a:r>
          </a:p>
          <a:p>
            <a:pPr algn="just"/>
            <a:endParaRPr lang="fr-FR" sz="800" dirty="0"/>
          </a:p>
          <a:p>
            <a:r>
              <a:rPr lang="fr-FR" sz="1600" dirty="0"/>
              <a:t>L’ICE mensuel est calculé depuis le mois de novembre 2018, ainsi que le CMECT associé. </a:t>
            </a:r>
          </a:p>
          <a:p>
            <a:r>
              <a:rPr lang="fr-FR" sz="1600" dirty="0"/>
              <a:t>Ces nouveaux indices sont accessibles sur le site TL&amp;A, et une note spécifique est éditée chaque mois sur l'onglet général à côté des publications trimestrielles. </a:t>
            </a:r>
          </a:p>
          <a:p>
            <a:endParaRPr lang="fr-FR" sz="1600" dirty="0"/>
          </a:p>
          <a:p>
            <a:endParaRPr lang="fr-FR" sz="1200" dirty="0"/>
          </a:p>
          <a:p>
            <a:endParaRPr lang="fr-FR" sz="1600" dirty="0"/>
          </a:p>
          <a:p>
            <a:r>
              <a:rPr lang="fr-FR" sz="1600" dirty="0"/>
              <a:t>Une comparaison des différents indices et l’impact de la moyenne ont été présentés, ainsi que  la forme de l’ICE ramené au trimestre sur la même période afin de rester cohérents dans la démarche :</a:t>
            </a:r>
          </a:p>
          <a:p>
            <a:pPr lvl="1"/>
            <a:r>
              <a:rPr lang="fr-FR" sz="1400" dirty="0"/>
              <a:t>2016: nouvelle formule de calcul intégrant SPOT et ARENH pour prise en compte de l’application de la loi NOME </a:t>
            </a:r>
          </a:p>
          <a:p>
            <a:pPr lvl="1"/>
            <a:r>
              <a:rPr lang="fr-FR" sz="1400" dirty="0"/>
              <a:t>2018: publication de l’indice ICE mensuel</a:t>
            </a:r>
          </a:p>
          <a:p>
            <a:pPr lvl="1"/>
            <a:r>
              <a:rPr lang="fr-FR" sz="1400" dirty="0"/>
              <a:t>2022: alignement de calendrier pour plus de réactivité et ajuster la période de calcul de tous les indices sur trimestre calendaire</a:t>
            </a:r>
          </a:p>
          <a:p>
            <a:endParaRPr lang="fr-FR" sz="1600" dirty="0"/>
          </a:p>
        </p:txBody>
      </p:sp>
      <p:sp>
        <p:nvSpPr>
          <p:cNvPr id="6" name="Titre 5"/>
          <p:cNvSpPr>
            <a:spLocks noGrp="1"/>
          </p:cNvSpPr>
          <p:nvPr>
            <p:ph type="title"/>
          </p:nvPr>
        </p:nvSpPr>
        <p:spPr/>
        <p:txBody>
          <a:bodyPr/>
          <a:lstStyle/>
          <a:p>
            <a:r>
              <a:rPr lang="fr-FR" dirty="0"/>
              <a:t>ICE mensuel</a:t>
            </a:r>
            <a:br>
              <a:rPr lang="fr-FR" dirty="0"/>
            </a:br>
            <a:r>
              <a:rPr lang="fr-FR" sz="2000" b="0" dirty="0">
                <a:solidFill>
                  <a:schemeClr val="tx1"/>
                </a:solidFill>
              </a:rPr>
              <a:t>Pourquoi ?</a:t>
            </a:r>
            <a:endParaRPr lang="fr-FR" b="0" dirty="0">
              <a:solidFill>
                <a:schemeClr val="tx1"/>
              </a:solidFill>
            </a:endParaRPr>
          </a:p>
        </p:txBody>
      </p:sp>
      <p:sp>
        <p:nvSpPr>
          <p:cNvPr id="3" name="Espace réservé de la date 2"/>
          <p:cNvSpPr>
            <a:spLocks noGrp="1"/>
          </p:cNvSpPr>
          <p:nvPr>
            <p:ph type="dt" sz="half" idx="10"/>
          </p:nvPr>
        </p:nvSpPr>
        <p:spPr/>
        <p:txBody>
          <a:bodyPr/>
          <a:lstStyle/>
          <a:p>
            <a:pPr>
              <a:defRPr/>
            </a:pPr>
            <a:r>
              <a:rPr lang="fr-FR"/>
              <a:t>TLA/LW, Sept. 2026</a:t>
            </a:r>
            <a:endParaRPr lang="fr-FR" dirty="0"/>
          </a:p>
        </p:txBody>
      </p:sp>
      <p:sp>
        <p:nvSpPr>
          <p:cNvPr id="4" name="Espace réservé du numéro de diapositive 3"/>
          <p:cNvSpPr>
            <a:spLocks noGrp="1"/>
          </p:cNvSpPr>
          <p:nvPr>
            <p:ph type="sldNum" sz="quarter" idx="11"/>
          </p:nvPr>
        </p:nvSpPr>
        <p:spPr/>
        <p:txBody>
          <a:bodyPr/>
          <a:lstStyle/>
          <a:p>
            <a:pPr>
              <a:defRPr/>
            </a:pPr>
            <a:fld id="{691BBDF9-E28E-42E2-90FF-1B21729B1C91}" type="slidenum">
              <a:rPr lang="fr-FR" smtClean="0"/>
              <a:pPr>
                <a:defRPr/>
              </a:pPr>
              <a:t>4</a:t>
            </a:fld>
            <a:endParaRPr lang="fr-FR" dirty="0"/>
          </a:p>
        </p:txBody>
      </p:sp>
      <p:sp>
        <p:nvSpPr>
          <p:cNvPr id="2" name="Espace réservé du pied de page 1"/>
          <p:cNvSpPr>
            <a:spLocks noGrp="1"/>
          </p:cNvSpPr>
          <p:nvPr>
            <p:ph type="ftr" sz="quarter" idx="12"/>
          </p:nvPr>
        </p:nvSpPr>
        <p:spPr/>
        <p:txBody>
          <a:bodyPr/>
          <a:lstStyle/>
          <a:p>
            <a:pPr>
              <a:defRPr/>
            </a:pPr>
            <a:r>
              <a:rPr lang="fr-FR" altLang="en-US"/>
              <a:t>Prévision d'évolution de l'ICEm en 2027</a:t>
            </a:r>
            <a:endParaRPr lang="fr-FR" altLang="en-US" dirty="0"/>
          </a:p>
        </p:txBody>
      </p:sp>
      <p:pic>
        <p:nvPicPr>
          <p:cNvPr id="37890" name="Picture 2"/>
          <p:cNvPicPr>
            <a:picLocks noChangeAspect="1" noChangeArrowheads="1"/>
          </p:cNvPicPr>
          <p:nvPr/>
        </p:nvPicPr>
        <p:blipFill>
          <a:blip r:embed="rId2" cstate="print"/>
          <a:srcRect/>
          <a:stretch>
            <a:fillRect/>
          </a:stretch>
        </p:blipFill>
        <p:spPr bwMode="auto">
          <a:xfrm>
            <a:off x="471489" y="4365104"/>
            <a:ext cx="9217024" cy="771658"/>
          </a:xfrm>
          <a:prstGeom prst="rect">
            <a:avLst/>
          </a:prstGeom>
          <a:noFill/>
          <a:ln w="9525">
            <a:solidFill>
              <a:schemeClr val="tx1"/>
            </a:solidFill>
            <a:miter lim="800000"/>
            <a:headEnd/>
            <a:tailEnd/>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contenu 6"/>
          <p:cNvSpPr>
            <a:spLocks noGrp="1"/>
          </p:cNvSpPr>
          <p:nvPr>
            <p:ph idx="1"/>
          </p:nvPr>
        </p:nvSpPr>
        <p:spPr>
          <a:xfrm>
            <a:off x="657225" y="1236117"/>
            <a:ext cx="9031288" cy="5288508"/>
          </a:xfrm>
        </p:spPr>
        <p:txBody>
          <a:bodyPr/>
          <a:lstStyle/>
          <a:p>
            <a:pPr algn="just"/>
            <a:r>
              <a:rPr lang="fr-FR" sz="1600" dirty="0"/>
              <a:t>Suite à l’arrêt du dispositif ARENH (Accès Régulé à l’Énergie Nucléaire Historique, 42 €/MWh depuis 2011) fin 2025, il a été nécessaire de revoir la formule pour la composante Électron.</a:t>
            </a:r>
          </a:p>
          <a:p>
            <a:pPr algn="just"/>
            <a:r>
              <a:rPr lang="fr-FR" sz="1600" dirty="0"/>
              <a:t>La politique d’achat de chacun a été modifiée avec des achats conséquents à un prix  supérieur. Sans aller dans le détail pour chaque entrepôt et compte tenu de l’évolution des prix de marché et du niveau du SPOT, l’essentiel des achats est programmé via des contrats à prix fixe</a:t>
            </a:r>
          </a:p>
          <a:p>
            <a:pPr lvl="1"/>
            <a:r>
              <a:rPr lang="fr-FR" sz="1400" dirty="0">
                <a:sym typeface="Wingdings" panose="05000000000000000000" pitchFamily="2" charset="2"/>
              </a:rPr>
              <a:t>Achats à prix « </a:t>
            </a:r>
            <a:r>
              <a:rPr lang="fr-FR" sz="1400" dirty="0" err="1">
                <a:sym typeface="Wingdings" panose="05000000000000000000" pitchFamily="2" charset="2"/>
              </a:rPr>
              <a:t>Baseload</a:t>
            </a:r>
            <a:r>
              <a:rPr lang="fr-FR" sz="1400" dirty="0">
                <a:sym typeface="Wingdings" panose="05000000000000000000" pitchFamily="2" charset="2"/>
              </a:rPr>
              <a:t> » sur contrat de type calendrier (« CAL ») entre 1 et 18 mois à l’avance.</a:t>
            </a:r>
          </a:p>
          <a:p>
            <a:pPr lvl="1"/>
            <a:r>
              <a:rPr lang="fr-FR" sz="1400" dirty="0"/>
              <a:t>Les ajustements correspondant aux besoins en pics de puissance sont ensuite faits pour une petite partie sur le prix de marché (SPOT), en général à des prix bien plus élevés </a:t>
            </a:r>
            <a:r>
              <a:rPr lang="fr-FR" sz="1400" dirty="0">
                <a:sym typeface="Wingdings" panose="05000000000000000000" pitchFamily="2" charset="2"/>
              </a:rPr>
              <a:t> part SPOT estimée à 20%</a:t>
            </a:r>
          </a:p>
          <a:p>
            <a:pPr algn="just"/>
            <a:r>
              <a:rPr lang="fr-FR" sz="1600" dirty="0">
                <a:solidFill>
                  <a:srgbClr val="3366CC"/>
                </a:solidFill>
                <a:sym typeface="Wingdings" panose="05000000000000000000" pitchFamily="2" charset="2"/>
              </a:rPr>
              <a:t>A partir de 2026, la part électron de l’ICE prend en compte le changement de politique d’achat des industriels, il s’agit donc d’une mise à jour du calcul de cette composante, qui interviendra dans la CONTINUITE de l’indice précédent calculé mensuellement.</a:t>
            </a:r>
          </a:p>
          <a:p>
            <a:r>
              <a:rPr lang="fr-FR" sz="1600" dirty="0">
                <a:sym typeface="Wingdings" panose="05000000000000000000" pitchFamily="2" charset="2"/>
              </a:rPr>
              <a:t>Afin d’assurer cette continuité, un coefficient de raccordement relie les 2 séries. Après consultation des entreprises concernées, nous nous sommes accordés sur la formule suivante: le coefficient de raccordement est calculé à partir de deux prix de référence : </a:t>
            </a:r>
          </a:p>
          <a:p>
            <a:pPr lvl="1"/>
            <a:r>
              <a:rPr lang="fr-FR" sz="1400" dirty="0">
                <a:sym typeface="Wingdings" panose="05000000000000000000" pitchFamily="2" charset="2"/>
              </a:rPr>
              <a:t>un prix 2025 = (65% ARENH + 35% SPOT) + TURPE + taxes  vs un prix 2026 = (80% CAL + 20% SPOT) + TURPE + taxes. </a:t>
            </a:r>
          </a:p>
          <a:p>
            <a:pPr lvl="1"/>
            <a:r>
              <a:rPr lang="fr-FR" sz="1400" dirty="0">
                <a:sym typeface="Wingdings" panose="05000000000000000000" pitchFamily="2" charset="2"/>
              </a:rPr>
              <a:t>La valeur du rapport est de ~18.7%.</a:t>
            </a:r>
          </a:p>
          <a:p>
            <a:r>
              <a:rPr lang="fr-FR" sz="1600" dirty="0">
                <a:sym typeface="Wingdings" panose="05000000000000000000" pitchFamily="2" charset="2"/>
              </a:rPr>
              <a:t>En outre, l</a:t>
            </a:r>
            <a:r>
              <a:rPr lang="fr-FR" sz="1600" dirty="0"/>
              <a:t>a composante électron étant destinée à refléter au mieux les évolutions des tarifs, il a été décidé de rendre compte des évolutions du Tarif d'Utilisation des Réseaux Publics d'Électricité (TURPE) et des taxes </a:t>
            </a:r>
            <a:r>
              <a:rPr lang="fr-FR" sz="1600" dirty="0">
                <a:solidFill>
                  <a:srgbClr val="3366CC"/>
                </a:solidFill>
              </a:rPr>
              <a:t>au réel</a:t>
            </a:r>
            <a:r>
              <a:rPr lang="fr-FR" sz="1600" dirty="0"/>
              <a:t>, c’est-à-dire au fur et à mesure de leurs évolutions, dans le délai de publication de l’ICE mensuel. Ainsi une augmentation de tarif de l’utilisation du réseau intervenant dans le courant d’un mois sera reflétée le mois suivant. </a:t>
            </a:r>
          </a:p>
        </p:txBody>
      </p:sp>
      <p:sp>
        <p:nvSpPr>
          <p:cNvPr id="6" name="Titre 5"/>
          <p:cNvSpPr>
            <a:spLocks noGrp="1"/>
          </p:cNvSpPr>
          <p:nvPr>
            <p:ph type="title"/>
          </p:nvPr>
        </p:nvSpPr>
        <p:spPr/>
        <p:txBody>
          <a:bodyPr/>
          <a:lstStyle/>
          <a:p>
            <a:r>
              <a:rPr lang="fr-FR" dirty="0"/>
              <a:t>ICE 2026</a:t>
            </a:r>
            <a:br>
              <a:rPr lang="fr-FR" dirty="0"/>
            </a:br>
            <a:r>
              <a:rPr lang="fr-FR" sz="2000" b="0" dirty="0">
                <a:solidFill>
                  <a:schemeClr val="tx1"/>
                </a:solidFill>
              </a:rPr>
              <a:t>Arrêt de l’ARENH</a:t>
            </a:r>
            <a:endParaRPr lang="fr-FR" b="0" dirty="0">
              <a:solidFill>
                <a:schemeClr val="tx1"/>
              </a:solidFill>
            </a:endParaRPr>
          </a:p>
        </p:txBody>
      </p:sp>
      <p:sp>
        <p:nvSpPr>
          <p:cNvPr id="3" name="Espace réservé de la date 2"/>
          <p:cNvSpPr>
            <a:spLocks noGrp="1"/>
          </p:cNvSpPr>
          <p:nvPr>
            <p:ph type="dt" sz="half" idx="10"/>
          </p:nvPr>
        </p:nvSpPr>
        <p:spPr/>
        <p:txBody>
          <a:bodyPr/>
          <a:lstStyle/>
          <a:p>
            <a:pPr>
              <a:defRPr/>
            </a:pPr>
            <a:r>
              <a:rPr lang="fr-FR"/>
              <a:t>TLA/LW, Sept. 2026</a:t>
            </a:r>
            <a:endParaRPr lang="fr-FR" dirty="0"/>
          </a:p>
        </p:txBody>
      </p:sp>
      <p:sp>
        <p:nvSpPr>
          <p:cNvPr id="4" name="Espace réservé du numéro de diapositive 3"/>
          <p:cNvSpPr>
            <a:spLocks noGrp="1"/>
          </p:cNvSpPr>
          <p:nvPr>
            <p:ph type="sldNum" sz="quarter" idx="11"/>
          </p:nvPr>
        </p:nvSpPr>
        <p:spPr/>
        <p:txBody>
          <a:bodyPr/>
          <a:lstStyle/>
          <a:p>
            <a:pPr>
              <a:defRPr/>
            </a:pPr>
            <a:fld id="{691BBDF9-E28E-42E2-90FF-1B21729B1C91}" type="slidenum">
              <a:rPr lang="fr-FR" smtClean="0"/>
              <a:pPr>
                <a:defRPr/>
              </a:pPr>
              <a:t>5</a:t>
            </a:fld>
            <a:endParaRPr lang="fr-FR" dirty="0"/>
          </a:p>
        </p:txBody>
      </p:sp>
      <p:sp>
        <p:nvSpPr>
          <p:cNvPr id="2" name="Espace réservé du pied de page 1"/>
          <p:cNvSpPr>
            <a:spLocks noGrp="1"/>
          </p:cNvSpPr>
          <p:nvPr>
            <p:ph type="ftr" sz="quarter" idx="12"/>
          </p:nvPr>
        </p:nvSpPr>
        <p:spPr/>
        <p:txBody>
          <a:bodyPr/>
          <a:lstStyle/>
          <a:p>
            <a:pPr>
              <a:defRPr/>
            </a:pPr>
            <a:r>
              <a:rPr lang="fr-FR" altLang="en-US"/>
              <a:t>Prévision d'évolution de l'ICEm en 2027</a:t>
            </a:r>
            <a:endParaRPr lang="fr-FR" alt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28AFFC-8221-AB0E-1BF8-412B052BDC4E}"/>
            </a:ext>
          </a:extLst>
        </p:cNvPr>
        <p:cNvGrpSpPr/>
        <p:nvPr/>
      </p:nvGrpSpPr>
      <p:grpSpPr>
        <a:xfrm>
          <a:off x="0" y="0"/>
          <a:ext cx="0" cy="0"/>
          <a:chOff x="0" y="0"/>
          <a:chExt cx="0" cy="0"/>
        </a:xfrm>
      </p:grpSpPr>
      <p:sp>
        <p:nvSpPr>
          <p:cNvPr id="7" name="Espace réservé du contenu 6">
            <a:extLst>
              <a:ext uri="{FF2B5EF4-FFF2-40B4-BE49-F238E27FC236}">
                <a16:creationId xmlns:a16="http://schemas.microsoft.com/office/drawing/2014/main" id="{DCFCA02D-6D0D-0EDB-43FB-28B77377ADD7}"/>
              </a:ext>
            </a:extLst>
          </p:cNvPr>
          <p:cNvSpPr>
            <a:spLocks noGrp="1"/>
          </p:cNvSpPr>
          <p:nvPr>
            <p:ph idx="1"/>
          </p:nvPr>
        </p:nvSpPr>
        <p:spPr>
          <a:xfrm>
            <a:off x="426021" y="1316041"/>
            <a:ext cx="9272016" cy="1182973"/>
          </a:xfrm>
        </p:spPr>
        <p:txBody>
          <a:bodyPr/>
          <a:lstStyle/>
          <a:p>
            <a:pPr algn="just"/>
            <a:r>
              <a:rPr lang="fr-FR" sz="1600" dirty="0"/>
              <a:t>Afin de voir l’effet qu’aura ce changement, qui traduit l’augmentation de la facture d’électricité des industriels du froid, sur l’ICE, une simulation a été effectuée jusque fin 2026 en simulant une prévision de prix de marché calculée sur une moyenne mobile sur 12 mois ajustée des variations saisonnières reproduisant globalement les variations de 2025, permettant de calculer le coefficient de raccordement.</a:t>
            </a:r>
          </a:p>
        </p:txBody>
      </p:sp>
      <p:sp>
        <p:nvSpPr>
          <p:cNvPr id="6" name="Titre 5">
            <a:extLst>
              <a:ext uri="{FF2B5EF4-FFF2-40B4-BE49-F238E27FC236}">
                <a16:creationId xmlns:a16="http://schemas.microsoft.com/office/drawing/2014/main" id="{983F39AE-2407-280D-1F55-DC9B31B4E79A}"/>
              </a:ext>
            </a:extLst>
          </p:cNvPr>
          <p:cNvSpPr>
            <a:spLocks noGrp="1"/>
          </p:cNvSpPr>
          <p:nvPr>
            <p:ph type="title"/>
          </p:nvPr>
        </p:nvSpPr>
        <p:spPr/>
        <p:txBody>
          <a:bodyPr/>
          <a:lstStyle/>
          <a:p>
            <a:r>
              <a:rPr lang="fr-FR" dirty="0" err="1"/>
              <a:t>ICEm</a:t>
            </a:r>
            <a:r>
              <a:rPr lang="fr-FR" dirty="0"/>
              <a:t> 2026</a:t>
            </a:r>
            <a:br>
              <a:rPr lang="fr-FR" dirty="0"/>
            </a:br>
            <a:r>
              <a:rPr lang="fr-FR" sz="2000" b="0" dirty="0">
                <a:solidFill>
                  <a:schemeClr val="tx1"/>
                </a:solidFill>
              </a:rPr>
              <a:t>Simulation</a:t>
            </a:r>
            <a:endParaRPr lang="fr-FR" b="0" dirty="0">
              <a:solidFill>
                <a:schemeClr val="tx1"/>
              </a:solidFill>
            </a:endParaRPr>
          </a:p>
        </p:txBody>
      </p:sp>
      <p:sp>
        <p:nvSpPr>
          <p:cNvPr id="3" name="Espace réservé de la date 2">
            <a:extLst>
              <a:ext uri="{FF2B5EF4-FFF2-40B4-BE49-F238E27FC236}">
                <a16:creationId xmlns:a16="http://schemas.microsoft.com/office/drawing/2014/main" id="{BB1AE2B1-8306-89AD-60C2-600713FF1F29}"/>
              </a:ext>
            </a:extLst>
          </p:cNvPr>
          <p:cNvSpPr>
            <a:spLocks noGrp="1"/>
          </p:cNvSpPr>
          <p:nvPr>
            <p:ph type="dt" sz="half" idx="10"/>
          </p:nvPr>
        </p:nvSpPr>
        <p:spPr/>
        <p:txBody>
          <a:bodyPr/>
          <a:lstStyle/>
          <a:p>
            <a:pPr>
              <a:defRPr/>
            </a:pPr>
            <a:r>
              <a:rPr lang="fr-FR"/>
              <a:t>TLA/LW, Sept. 2026</a:t>
            </a:r>
            <a:endParaRPr lang="fr-FR" dirty="0"/>
          </a:p>
        </p:txBody>
      </p:sp>
      <p:sp>
        <p:nvSpPr>
          <p:cNvPr id="4" name="Espace réservé du numéro de diapositive 3">
            <a:extLst>
              <a:ext uri="{FF2B5EF4-FFF2-40B4-BE49-F238E27FC236}">
                <a16:creationId xmlns:a16="http://schemas.microsoft.com/office/drawing/2014/main" id="{C59BAE52-CB95-9768-3FC4-2F09F91BB18B}"/>
              </a:ext>
            </a:extLst>
          </p:cNvPr>
          <p:cNvSpPr>
            <a:spLocks noGrp="1"/>
          </p:cNvSpPr>
          <p:nvPr>
            <p:ph type="sldNum" sz="quarter" idx="11"/>
          </p:nvPr>
        </p:nvSpPr>
        <p:spPr/>
        <p:txBody>
          <a:bodyPr/>
          <a:lstStyle/>
          <a:p>
            <a:pPr>
              <a:defRPr/>
            </a:pPr>
            <a:fld id="{691BBDF9-E28E-42E2-90FF-1B21729B1C91}" type="slidenum">
              <a:rPr lang="fr-FR" smtClean="0"/>
              <a:pPr>
                <a:defRPr/>
              </a:pPr>
              <a:t>6</a:t>
            </a:fld>
            <a:endParaRPr lang="fr-FR" dirty="0"/>
          </a:p>
        </p:txBody>
      </p:sp>
      <p:sp>
        <p:nvSpPr>
          <p:cNvPr id="2" name="Espace réservé du pied de page 1">
            <a:extLst>
              <a:ext uri="{FF2B5EF4-FFF2-40B4-BE49-F238E27FC236}">
                <a16:creationId xmlns:a16="http://schemas.microsoft.com/office/drawing/2014/main" id="{1DF4387F-E6B7-5C8B-602D-3479EC438A1A}"/>
              </a:ext>
            </a:extLst>
          </p:cNvPr>
          <p:cNvSpPr>
            <a:spLocks noGrp="1"/>
          </p:cNvSpPr>
          <p:nvPr>
            <p:ph type="ftr" sz="quarter" idx="12"/>
          </p:nvPr>
        </p:nvSpPr>
        <p:spPr/>
        <p:txBody>
          <a:bodyPr/>
          <a:lstStyle/>
          <a:p>
            <a:pPr>
              <a:defRPr/>
            </a:pPr>
            <a:r>
              <a:rPr lang="fr-FR" altLang="en-US"/>
              <a:t>Prévision d'évolution de l'ICEm en 2027</a:t>
            </a:r>
            <a:endParaRPr lang="fr-FR" altLang="en-US" dirty="0"/>
          </a:p>
        </p:txBody>
      </p:sp>
      <p:sp>
        <p:nvSpPr>
          <p:cNvPr id="19" name="ZoneTexte 18">
            <a:extLst>
              <a:ext uri="{FF2B5EF4-FFF2-40B4-BE49-F238E27FC236}">
                <a16:creationId xmlns:a16="http://schemas.microsoft.com/office/drawing/2014/main" id="{793EF72C-90A5-FA41-20BC-8C682AE7EAC2}"/>
              </a:ext>
            </a:extLst>
          </p:cNvPr>
          <p:cNvSpPr txBox="1"/>
          <p:nvPr/>
        </p:nvSpPr>
        <p:spPr>
          <a:xfrm>
            <a:off x="8351986" y="2594385"/>
            <a:ext cx="1482593" cy="523220"/>
          </a:xfrm>
          <a:prstGeom prst="rect">
            <a:avLst/>
          </a:prstGeom>
          <a:noFill/>
        </p:spPr>
        <p:txBody>
          <a:bodyPr wrap="square" rtlCol="0">
            <a:spAutoFit/>
          </a:bodyPr>
          <a:lstStyle/>
          <a:p>
            <a:r>
              <a:rPr lang="fr-FR" sz="1400" dirty="0">
                <a:latin typeface="+mn-lt"/>
              </a:rPr>
              <a:t>Date de mise en place ICE 2026</a:t>
            </a:r>
          </a:p>
        </p:txBody>
      </p:sp>
      <p:pic>
        <p:nvPicPr>
          <p:cNvPr id="8" name="Image 7">
            <a:extLst>
              <a:ext uri="{FF2B5EF4-FFF2-40B4-BE49-F238E27FC236}">
                <a16:creationId xmlns:a16="http://schemas.microsoft.com/office/drawing/2014/main" id="{7DA5D5A2-A07D-495E-8BA7-899E7C692E42}"/>
              </a:ext>
            </a:extLst>
          </p:cNvPr>
          <p:cNvPicPr>
            <a:picLocks noChangeAspect="1"/>
          </p:cNvPicPr>
          <p:nvPr/>
        </p:nvPicPr>
        <p:blipFill>
          <a:blip r:embed="rId2"/>
          <a:stretch>
            <a:fillRect/>
          </a:stretch>
        </p:blipFill>
        <p:spPr>
          <a:xfrm>
            <a:off x="1485231" y="2523599"/>
            <a:ext cx="6480610" cy="3859102"/>
          </a:xfrm>
          <a:prstGeom prst="rect">
            <a:avLst/>
          </a:prstGeom>
        </p:spPr>
      </p:pic>
      <p:cxnSp>
        <p:nvCxnSpPr>
          <p:cNvPr id="16" name="Connecteur droit avec flèche 15">
            <a:extLst>
              <a:ext uri="{FF2B5EF4-FFF2-40B4-BE49-F238E27FC236}">
                <a16:creationId xmlns:a16="http://schemas.microsoft.com/office/drawing/2014/main" id="{B9FFCAE2-F1E5-7861-A34F-A4C94C5F1BD8}"/>
              </a:ext>
            </a:extLst>
          </p:cNvPr>
          <p:cNvCxnSpPr>
            <a:cxnSpLocks/>
            <a:stCxn id="19" idx="1"/>
          </p:cNvCxnSpPr>
          <p:nvPr/>
        </p:nvCxnSpPr>
        <p:spPr bwMode="auto">
          <a:xfrm flipH="1">
            <a:off x="5169024" y="2855995"/>
            <a:ext cx="3182962" cy="403534"/>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spTree>
    <p:extLst>
      <p:ext uri="{BB962C8B-B14F-4D97-AF65-F5344CB8AC3E}">
        <p14:creationId xmlns:p14="http://schemas.microsoft.com/office/powerpoint/2010/main" val="10617927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B53B44-9564-B929-58BD-3CA7F1F0593C}"/>
            </a:ext>
          </a:extLst>
        </p:cNvPr>
        <p:cNvGrpSpPr/>
        <p:nvPr/>
      </p:nvGrpSpPr>
      <p:grpSpPr>
        <a:xfrm>
          <a:off x="0" y="0"/>
          <a:ext cx="0" cy="0"/>
          <a:chOff x="0" y="0"/>
          <a:chExt cx="0" cy="0"/>
        </a:xfrm>
      </p:grpSpPr>
      <p:sp>
        <p:nvSpPr>
          <p:cNvPr id="22532" name="Espace réservé du numéro de diapositive 3">
            <a:extLst>
              <a:ext uri="{FF2B5EF4-FFF2-40B4-BE49-F238E27FC236}">
                <a16:creationId xmlns:a16="http://schemas.microsoft.com/office/drawing/2014/main" id="{6837441E-1CD3-6ED2-8473-B5FDA0E8C9D7}"/>
              </a:ext>
            </a:extLst>
          </p:cNvPr>
          <p:cNvSpPr>
            <a:spLocks noGrp="1"/>
          </p:cNvSpPr>
          <p:nvPr>
            <p:ph type="sldNum" sz="quarter" idx="12"/>
          </p:nvPr>
        </p:nvSpPr>
        <p:spPr/>
        <p:txBody>
          <a:bodyPr/>
          <a:lstStyle/>
          <a:p>
            <a:pPr>
              <a:defRPr/>
            </a:pPr>
            <a:fld id="{1A8F8A5B-E4D5-42EA-9C75-D6114FAF9711}" type="slidenum">
              <a:rPr lang="fr-FR"/>
              <a:pPr>
                <a:defRPr/>
              </a:pPr>
              <a:t>7</a:t>
            </a:fld>
            <a:endParaRPr lang="fr-FR"/>
          </a:p>
        </p:txBody>
      </p:sp>
      <p:sp>
        <p:nvSpPr>
          <p:cNvPr id="27650" name="Titre 5">
            <a:extLst>
              <a:ext uri="{FF2B5EF4-FFF2-40B4-BE49-F238E27FC236}">
                <a16:creationId xmlns:a16="http://schemas.microsoft.com/office/drawing/2014/main" id="{C212A30C-DEB4-9CB5-DA4B-E7BC2D22A271}"/>
              </a:ext>
            </a:extLst>
          </p:cNvPr>
          <p:cNvSpPr>
            <a:spLocks noGrp="1"/>
          </p:cNvSpPr>
          <p:nvPr>
            <p:ph type="title"/>
          </p:nvPr>
        </p:nvSpPr>
        <p:spPr>
          <a:xfrm>
            <a:off x="704850" y="3052763"/>
            <a:ext cx="8074025" cy="736600"/>
          </a:xfrm>
        </p:spPr>
        <p:txBody>
          <a:bodyPr/>
          <a:lstStyle/>
          <a:p>
            <a:r>
              <a:rPr lang="fr-FR" dirty="0" err="1"/>
              <a:t>ICEm</a:t>
            </a:r>
            <a:r>
              <a:rPr lang="fr-FR" dirty="0"/>
              <a:t> 2027 - prévision</a:t>
            </a:r>
          </a:p>
        </p:txBody>
      </p:sp>
      <p:sp>
        <p:nvSpPr>
          <p:cNvPr id="9" name="Espace réservé de la date 8">
            <a:extLst>
              <a:ext uri="{FF2B5EF4-FFF2-40B4-BE49-F238E27FC236}">
                <a16:creationId xmlns:a16="http://schemas.microsoft.com/office/drawing/2014/main" id="{F59752C4-309B-CB6B-3976-FF27EA298785}"/>
              </a:ext>
            </a:extLst>
          </p:cNvPr>
          <p:cNvSpPr>
            <a:spLocks noGrp="1"/>
          </p:cNvSpPr>
          <p:nvPr>
            <p:ph type="dt" sz="quarter" idx="11"/>
          </p:nvPr>
        </p:nvSpPr>
        <p:spPr/>
        <p:txBody>
          <a:bodyPr/>
          <a:lstStyle/>
          <a:p>
            <a:pPr>
              <a:defRPr/>
            </a:pPr>
            <a:r>
              <a:rPr lang="fr-FR"/>
              <a:t>TLA/LW, Sept. 2026</a:t>
            </a:r>
            <a:endParaRPr lang="fr-FR" dirty="0"/>
          </a:p>
        </p:txBody>
      </p:sp>
      <p:sp>
        <p:nvSpPr>
          <p:cNvPr id="10" name="Espace réservé du pied de page 9">
            <a:extLst>
              <a:ext uri="{FF2B5EF4-FFF2-40B4-BE49-F238E27FC236}">
                <a16:creationId xmlns:a16="http://schemas.microsoft.com/office/drawing/2014/main" id="{89469481-0CA8-ABFA-545C-73C4446D8805}"/>
              </a:ext>
            </a:extLst>
          </p:cNvPr>
          <p:cNvSpPr>
            <a:spLocks noGrp="1"/>
          </p:cNvSpPr>
          <p:nvPr>
            <p:ph type="ftr" sz="quarter" idx="10"/>
          </p:nvPr>
        </p:nvSpPr>
        <p:spPr/>
        <p:txBody>
          <a:bodyPr/>
          <a:lstStyle/>
          <a:p>
            <a:pPr>
              <a:defRPr/>
            </a:pPr>
            <a:r>
              <a:rPr lang="fr-FR" altLang="en-US"/>
              <a:t>Prévision d'évolution de l'ICEm en 2027</a:t>
            </a:r>
            <a:endParaRPr lang="en-US" altLang="en-US" dirty="0"/>
          </a:p>
        </p:txBody>
      </p:sp>
    </p:spTree>
    <p:extLst>
      <p:ext uri="{BB962C8B-B14F-4D97-AF65-F5344CB8AC3E}">
        <p14:creationId xmlns:p14="http://schemas.microsoft.com/office/powerpoint/2010/main" val="2306096143"/>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F7A238-EEB9-A0F8-197E-C2C4E3DDC06C}"/>
            </a:ext>
          </a:extLst>
        </p:cNvPr>
        <p:cNvGrpSpPr/>
        <p:nvPr/>
      </p:nvGrpSpPr>
      <p:grpSpPr>
        <a:xfrm>
          <a:off x="0" y="0"/>
          <a:ext cx="0" cy="0"/>
          <a:chOff x="0" y="0"/>
          <a:chExt cx="0" cy="0"/>
        </a:xfrm>
      </p:grpSpPr>
      <p:sp>
        <p:nvSpPr>
          <p:cNvPr id="7" name="Espace réservé du contenu 6">
            <a:extLst>
              <a:ext uri="{FF2B5EF4-FFF2-40B4-BE49-F238E27FC236}">
                <a16:creationId xmlns:a16="http://schemas.microsoft.com/office/drawing/2014/main" id="{13E74E97-E118-ED75-DAC4-7E994F14AECF}"/>
              </a:ext>
            </a:extLst>
          </p:cNvPr>
          <p:cNvSpPr>
            <a:spLocks noGrp="1"/>
          </p:cNvSpPr>
          <p:nvPr>
            <p:ph idx="1"/>
          </p:nvPr>
        </p:nvSpPr>
        <p:spPr>
          <a:xfrm>
            <a:off x="426021" y="1316041"/>
            <a:ext cx="9272016" cy="5208584"/>
          </a:xfrm>
        </p:spPr>
        <p:txBody>
          <a:bodyPr/>
          <a:lstStyle/>
          <a:p>
            <a:r>
              <a:rPr lang="fr-FR" sz="1600" dirty="0"/>
              <a:t>La prévision de l’</a:t>
            </a:r>
            <a:r>
              <a:rPr lang="fr-FR" sz="1600" dirty="0" err="1"/>
              <a:t>ICEm</a:t>
            </a:r>
            <a:r>
              <a:rPr lang="fr-FR" sz="1600" dirty="0"/>
              <a:t> 2027 est un nécessaire pour les industriels mais sa valeur dépend en partie de la justesse de l’estimation du prix SPOT.</a:t>
            </a:r>
          </a:p>
          <a:p>
            <a:r>
              <a:rPr lang="fr-FR" sz="1600" dirty="0"/>
              <a:t>Nous savons par expérience que la moyenne glissante à 12 mois ne prend pas bien en compte les variations saisonnières et les courbes de tendance polynômiales ne font guère mieux, il a donc fallu s’aider de la moyenne des variations mensuelles du SPOT au cours des années; cela reste de la prédiction donc à prendre avec toutes précautions nécessaires, le contexte géopolitique global (guerres, tensions entre pays, …) et/ou local (état des réacteurs, accueil de data centers gourmands en énergie, …) et les événements climatiques (hiver rigoureux influant sur le besoin en électricité, été trop chauds pouvant réduire la production des réacteurs) influencent directement les valeurs.</a:t>
            </a:r>
          </a:p>
          <a:p>
            <a:r>
              <a:rPr lang="fr-FR" sz="1600" dirty="0"/>
              <a:t>Il est assumé que les marchés ont intégré ces risques ces dernières années sur un horizon moyen terme, ce qui a permis malgré un pétrole cher et une dépendance au gaz encore trop forte de toucher des prix SPOT de l’ordre de 40€ en moyenne au printemps 2026 malgré le contexte anxiogène et incertain, prouvant ainsi la résilience des modèles économiques, notamment en France. </a:t>
            </a:r>
          </a:p>
          <a:p>
            <a:pPr marL="0" indent="0">
              <a:buNone/>
            </a:pPr>
            <a:r>
              <a:rPr lang="fr-FR" sz="1600" dirty="0"/>
              <a:t> </a:t>
            </a:r>
          </a:p>
          <a:p>
            <a:r>
              <a:rPr lang="fr-FR" sz="1600" dirty="0"/>
              <a:t>Les futures décisions d’évolution du TURPE ou des taxes pourront également influencer le résultat.</a:t>
            </a:r>
          </a:p>
          <a:p>
            <a:r>
              <a:rPr lang="fr-FR" sz="1600" dirty="0"/>
              <a:t>Afin d’intégrer le risque de fluctuation due à tous les facteurs cités plus haut, une dérive de +/- 30% a été intégrée.</a:t>
            </a:r>
          </a:p>
          <a:p>
            <a:pPr marL="0" indent="0">
              <a:buNone/>
            </a:pPr>
            <a:r>
              <a:rPr lang="fr-FR" sz="1600" dirty="0"/>
              <a:t> </a:t>
            </a:r>
            <a:endParaRPr lang="fr-FR" sz="1400" dirty="0"/>
          </a:p>
        </p:txBody>
      </p:sp>
      <p:sp>
        <p:nvSpPr>
          <p:cNvPr id="6" name="Titre 5">
            <a:extLst>
              <a:ext uri="{FF2B5EF4-FFF2-40B4-BE49-F238E27FC236}">
                <a16:creationId xmlns:a16="http://schemas.microsoft.com/office/drawing/2014/main" id="{CD3A55C4-EA41-207F-8174-65738A9FDD6F}"/>
              </a:ext>
            </a:extLst>
          </p:cNvPr>
          <p:cNvSpPr>
            <a:spLocks noGrp="1"/>
          </p:cNvSpPr>
          <p:nvPr>
            <p:ph type="title"/>
          </p:nvPr>
        </p:nvSpPr>
        <p:spPr/>
        <p:txBody>
          <a:bodyPr/>
          <a:lstStyle/>
          <a:p>
            <a:r>
              <a:rPr lang="fr-FR" dirty="0" err="1"/>
              <a:t>ICEm</a:t>
            </a:r>
            <a:r>
              <a:rPr lang="fr-FR" dirty="0"/>
              <a:t> 2027</a:t>
            </a:r>
            <a:br>
              <a:rPr lang="fr-FR" dirty="0"/>
            </a:br>
            <a:r>
              <a:rPr lang="fr-FR" sz="2000" b="0" dirty="0">
                <a:solidFill>
                  <a:schemeClr val="tx1"/>
                </a:solidFill>
              </a:rPr>
              <a:t>Simulation - Hypothèses</a:t>
            </a:r>
            <a:endParaRPr lang="fr-FR" b="0" dirty="0">
              <a:solidFill>
                <a:schemeClr val="tx1"/>
              </a:solidFill>
            </a:endParaRPr>
          </a:p>
        </p:txBody>
      </p:sp>
      <p:sp>
        <p:nvSpPr>
          <p:cNvPr id="3" name="Espace réservé de la date 2">
            <a:extLst>
              <a:ext uri="{FF2B5EF4-FFF2-40B4-BE49-F238E27FC236}">
                <a16:creationId xmlns:a16="http://schemas.microsoft.com/office/drawing/2014/main" id="{83EA17BF-0B81-81C7-A67B-F93092A43D6A}"/>
              </a:ext>
            </a:extLst>
          </p:cNvPr>
          <p:cNvSpPr>
            <a:spLocks noGrp="1"/>
          </p:cNvSpPr>
          <p:nvPr>
            <p:ph type="dt" sz="half" idx="10"/>
          </p:nvPr>
        </p:nvSpPr>
        <p:spPr/>
        <p:txBody>
          <a:bodyPr/>
          <a:lstStyle/>
          <a:p>
            <a:pPr>
              <a:defRPr/>
            </a:pPr>
            <a:r>
              <a:rPr lang="fr-FR"/>
              <a:t>TLA/LW, Sept. 2026</a:t>
            </a:r>
            <a:endParaRPr lang="fr-FR" dirty="0"/>
          </a:p>
        </p:txBody>
      </p:sp>
      <p:sp>
        <p:nvSpPr>
          <p:cNvPr id="4" name="Espace réservé du numéro de diapositive 3">
            <a:extLst>
              <a:ext uri="{FF2B5EF4-FFF2-40B4-BE49-F238E27FC236}">
                <a16:creationId xmlns:a16="http://schemas.microsoft.com/office/drawing/2014/main" id="{387F4A48-D836-5044-9EBF-EE7F13EE0E80}"/>
              </a:ext>
            </a:extLst>
          </p:cNvPr>
          <p:cNvSpPr>
            <a:spLocks noGrp="1"/>
          </p:cNvSpPr>
          <p:nvPr>
            <p:ph type="sldNum" sz="quarter" idx="11"/>
          </p:nvPr>
        </p:nvSpPr>
        <p:spPr/>
        <p:txBody>
          <a:bodyPr/>
          <a:lstStyle/>
          <a:p>
            <a:pPr>
              <a:defRPr/>
            </a:pPr>
            <a:fld id="{691BBDF9-E28E-42E2-90FF-1B21729B1C91}" type="slidenum">
              <a:rPr lang="fr-FR" smtClean="0"/>
              <a:pPr>
                <a:defRPr/>
              </a:pPr>
              <a:t>8</a:t>
            </a:fld>
            <a:endParaRPr lang="fr-FR" dirty="0"/>
          </a:p>
        </p:txBody>
      </p:sp>
      <p:sp>
        <p:nvSpPr>
          <p:cNvPr id="2" name="Espace réservé du pied de page 1">
            <a:extLst>
              <a:ext uri="{FF2B5EF4-FFF2-40B4-BE49-F238E27FC236}">
                <a16:creationId xmlns:a16="http://schemas.microsoft.com/office/drawing/2014/main" id="{72103535-2892-35AD-A6BC-3985B4E457AA}"/>
              </a:ext>
            </a:extLst>
          </p:cNvPr>
          <p:cNvSpPr>
            <a:spLocks noGrp="1"/>
          </p:cNvSpPr>
          <p:nvPr>
            <p:ph type="ftr" sz="quarter" idx="12"/>
          </p:nvPr>
        </p:nvSpPr>
        <p:spPr/>
        <p:txBody>
          <a:bodyPr/>
          <a:lstStyle/>
          <a:p>
            <a:pPr>
              <a:defRPr/>
            </a:pPr>
            <a:r>
              <a:rPr lang="fr-FR" altLang="en-US"/>
              <a:t>Prévision d'évolution de l'ICEm en 2027</a:t>
            </a:r>
            <a:endParaRPr lang="fr-FR" altLang="en-US" dirty="0"/>
          </a:p>
        </p:txBody>
      </p:sp>
    </p:spTree>
    <p:extLst>
      <p:ext uri="{BB962C8B-B14F-4D97-AF65-F5344CB8AC3E}">
        <p14:creationId xmlns:p14="http://schemas.microsoft.com/office/powerpoint/2010/main" val="30755712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28AFFC-8221-AB0E-1BF8-412B052BDC4E}"/>
            </a:ext>
          </a:extLst>
        </p:cNvPr>
        <p:cNvGrpSpPr/>
        <p:nvPr/>
      </p:nvGrpSpPr>
      <p:grpSpPr>
        <a:xfrm>
          <a:off x="0" y="0"/>
          <a:ext cx="0" cy="0"/>
          <a:chOff x="0" y="0"/>
          <a:chExt cx="0" cy="0"/>
        </a:xfrm>
      </p:grpSpPr>
      <p:sp>
        <p:nvSpPr>
          <p:cNvPr id="7" name="Espace réservé du contenu 6">
            <a:extLst>
              <a:ext uri="{FF2B5EF4-FFF2-40B4-BE49-F238E27FC236}">
                <a16:creationId xmlns:a16="http://schemas.microsoft.com/office/drawing/2014/main" id="{DCFCA02D-6D0D-0EDB-43FB-28B77377ADD7}"/>
              </a:ext>
            </a:extLst>
          </p:cNvPr>
          <p:cNvSpPr>
            <a:spLocks noGrp="1"/>
          </p:cNvSpPr>
          <p:nvPr>
            <p:ph idx="1"/>
          </p:nvPr>
        </p:nvSpPr>
        <p:spPr>
          <a:xfrm>
            <a:off x="426021" y="1316041"/>
            <a:ext cx="9272016" cy="5208584"/>
          </a:xfrm>
        </p:spPr>
        <p:txBody>
          <a:bodyPr/>
          <a:lstStyle/>
          <a:p>
            <a:r>
              <a:rPr lang="fr-FR" sz="1600" dirty="0"/>
              <a:t>Voici les résultats en courbes (traits pleins = </a:t>
            </a:r>
            <a:r>
              <a:rPr lang="fr-FR" sz="1600" dirty="0" err="1"/>
              <a:t>ICEm</a:t>
            </a:r>
            <a:r>
              <a:rPr lang="fr-FR" sz="1600" dirty="0"/>
              <a:t>, pointillés = SPOT) et tableaux, données jusqu’en août 26 réelles (donc fixes quel que soit le scénario) calculés pour 4 scénarii différents:</a:t>
            </a:r>
          </a:p>
          <a:p>
            <a:pPr lvl="1"/>
            <a:r>
              <a:rPr lang="fr-FR" sz="1400" dirty="0"/>
              <a:t>Moyenne mobile 12 mois</a:t>
            </a:r>
          </a:p>
          <a:p>
            <a:pPr lvl="1"/>
            <a:r>
              <a:rPr lang="fr-FR" sz="1400" dirty="0"/>
              <a:t>Réaliste (moyenne mobile corrigée des variations saisonnières à partir des historiques années précédentes).</a:t>
            </a:r>
          </a:p>
          <a:p>
            <a:pPr lvl="1"/>
            <a:r>
              <a:rPr lang="fr-FR" sz="1400" dirty="0"/>
              <a:t>Réaliste -30%</a:t>
            </a:r>
          </a:p>
          <a:p>
            <a:pPr lvl="1"/>
            <a:r>
              <a:rPr lang="fr-FR" sz="1400" dirty="0"/>
              <a:t>Réaliste +30%</a:t>
            </a:r>
          </a:p>
          <a:p>
            <a:pPr algn="just"/>
            <a:endParaRPr lang="fr-FR" sz="1200" dirty="0"/>
          </a:p>
          <a:p>
            <a:pPr algn="just"/>
            <a:r>
              <a:rPr lang="fr-FR" sz="1600" dirty="0"/>
              <a:t>Pour rappel, le CAL en moyenne sur 18 mois pour 2026 avait une valeur de 63.63 €.</a:t>
            </a:r>
          </a:p>
          <a:p>
            <a:pPr algn="just"/>
            <a:r>
              <a:rPr lang="fr-FR" sz="1600" dirty="0"/>
              <a:t>Le CAL27 (15 mois actuellement) est à 57.6 €, soit ~-10%.</a:t>
            </a:r>
          </a:p>
        </p:txBody>
      </p:sp>
      <p:sp>
        <p:nvSpPr>
          <p:cNvPr id="6" name="Titre 5">
            <a:extLst>
              <a:ext uri="{FF2B5EF4-FFF2-40B4-BE49-F238E27FC236}">
                <a16:creationId xmlns:a16="http://schemas.microsoft.com/office/drawing/2014/main" id="{983F39AE-2407-280D-1F55-DC9B31B4E79A}"/>
              </a:ext>
            </a:extLst>
          </p:cNvPr>
          <p:cNvSpPr>
            <a:spLocks noGrp="1"/>
          </p:cNvSpPr>
          <p:nvPr>
            <p:ph type="title"/>
          </p:nvPr>
        </p:nvSpPr>
        <p:spPr/>
        <p:txBody>
          <a:bodyPr/>
          <a:lstStyle/>
          <a:p>
            <a:r>
              <a:rPr lang="fr-FR" dirty="0" err="1"/>
              <a:t>ICEm</a:t>
            </a:r>
            <a:r>
              <a:rPr lang="fr-FR" dirty="0"/>
              <a:t> 2027</a:t>
            </a:r>
            <a:br>
              <a:rPr lang="fr-FR" dirty="0"/>
            </a:br>
            <a:r>
              <a:rPr lang="fr-FR" sz="2000" b="0" dirty="0">
                <a:solidFill>
                  <a:schemeClr val="tx1"/>
                </a:solidFill>
              </a:rPr>
              <a:t>Simulation - Résultat</a:t>
            </a:r>
            <a:endParaRPr lang="fr-FR" b="0" dirty="0">
              <a:solidFill>
                <a:schemeClr val="tx1"/>
              </a:solidFill>
            </a:endParaRPr>
          </a:p>
        </p:txBody>
      </p:sp>
      <p:sp>
        <p:nvSpPr>
          <p:cNvPr id="3" name="Espace réservé de la date 2">
            <a:extLst>
              <a:ext uri="{FF2B5EF4-FFF2-40B4-BE49-F238E27FC236}">
                <a16:creationId xmlns:a16="http://schemas.microsoft.com/office/drawing/2014/main" id="{BB1AE2B1-8306-89AD-60C2-600713FF1F29}"/>
              </a:ext>
            </a:extLst>
          </p:cNvPr>
          <p:cNvSpPr>
            <a:spLocks noGrp="1"/>
          </p:cNvSpPr>
          <p:nvPr>
            <p:ph type="dt" sz="half" idx="10"/>
          </p:nvPr>
        </p:nvSpPr>
        <p:spPr/>
        <p:txBody>
          <a:bodyPr/>
          <a:lstStyle/>
          <a:p>
            <a:pPr>
              <a:defRPr/>
            </a:pPr>
            <a:r>
              <a:rPr lang="fr-FR"/>
              <a:t>TLA/LW, Sept. 2026</a:t>
            </a:r>
            <a:endParaRPr lang="fr-FR" dirty="0"/>
          </a:p>
        </p:txBody>
      </p:sp>
      <p:sp>
        <p:nvSpPr>
          <p:cNvPr id="4" name="Espace réservé du numéro de diapositive 3">
            <a:extLst>
              <a:ext uri="{FF2B5EF4-FFF2-40B4-BE49-F238E27FC236}">
                <a16:creationId xmlns:a16="http://schemas.microsoft.com/office/drawing/2014/main" id="{C59BAE52-CB95-9768-3FC4-2F09F91BB18B}"/>
              </a:ext>
            </a:extLst>
          </p:cNvPr>
          <p:cNvSpPr>
            <a:spLocks noGrp="1"/>
          </p:cNvSpPr>
          <p:nvPr>
            <p:ph type="sldNum" sz="quarter" idx="11"/>
          </p:nvPr>
        </p:nvSpPr>
        <p:spPr/>
        <p:txBody>
          <a:bodyPr/>
          <a:lstStyle/>
          <a:p>
            <a:pPr>
              <a:defRPr/>
            </a:pPr>
            <a:fld id="{691BBDF9-E28E-42E2-90FF-1B21729B1C91}" type="slidenum">
              <a:rPr lang="fr-FR" smtClean="0"/>
              <a:pPr>
                <a:defRPr/>
              </a:pPr>
              <a:t>9</a:t>
            </a:fld>
            <a:endParaRPr lang="fr-FR" dirty="0"/>
          </a:p>
        </p:txBody>
      </p:sp>
      <p:sp>
        <p:nvSpPr>
          <p:cNvPr id="2" name="Espace réservé du pied de page 1">
            <a:extLst>
              <a:ext uri="{FF2B5EF4-FFF2-40B4-BE49-F238E27FC236}">
                <a16:creationId xmlns:a16="http://schemas.microsoft.com/office/drawing/2014/main" id="{1DF4387F-E6B7-5C8B-602D-3479EC438A1A}"/>
              </a:ext>
            </a:extLst>
          </p:cNvPr>
          <p:cNvSpPr>
            <a:spLocks noGrp="1"/>
          </p:cNvSpPr>
          <p:nvPr>
            <p:ph type="ftr" sz="quarter" idx="12"/>
          </p:nvPr>
        </p:nvSpPr>
        <p:spPr/>
        <p:txBody>
          <a:bodyPr/>
          <a:lstStyle/>
          <a:p>
            <a:pPr>
              <a:defRPr/>
            </a:pPr>
            <a:r>
              <a:rPr lang="fr-FR" altLang="en-US"/>
              <a:t>Prévision d'évolution de l'ICEm en 2027</a:t>
            </a:r>
            <a:endParaRPr lang="fr-FR" altLang="en-US" dirty="0"/>
          </a:p>
        </p:txBody>
      </p:sp>
      <p:pic>
        <p:nvPicPr>
          <p:cNvPr id="9" name="Image 8">
            <a:extLst>
              <a:ext uri="{FF2B5EF4-FFF2-40B4-BE49-F238E27FC236}">
                <a16:creationId xmlns:a16="http://schemas.microsoft.com/office/drawing/2014/main" id="{F9A95C98-25CA-3ADA-0B26-0DDFE2FDF045}"/>
              </a:ext>
            </a:extLst>
          </p:cNvPr>
          <p:cNvPicPr>
            <a:picLocks noChangeAspect="1"/>
          </p:cNvPicPr>
          <p:nvPr/>
        </p:nvPicPr>
        <p:blipFill>
          <a:blip r:embed="rId2"/>
          <a:stretch>
            <a:fillRect/>
          </a:stretch>
        </p:blipFill>
        <p:spPr>
          <a:xfrm>
            <a:off x="1574751" y="3768622"/>
            <a:ext cx="6669602" cy="2755631"/>
          </a:xfrm>
          <a:prstGeom prst="rect">
            <a:avLst/>
          </a:prstGeom>
        </p:spPr>
      </p:pic>
    </p:spTree>
    <p:extLst>
      <p:ext uri="{BB962C8B-B14F-4D97-AF65-F5344CB8AC3E}">
        <p14:creationId xmlns:p14="http://schemas.microsoft.com/office/powerpoint/2010/main" val="30821575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E42A42-D0B2-BF48-04C9-7A361F683D88}"/>
            </a:ext>
          </a:extLst>
        </p:cNvPr>
        <p:cNvGrpSpPr/>
        <p:nvPr/>
      </p:nvGrpSpPr>
      <p:grpSpPr>
        <a:xfrm>
          <a:off x="0" y="0"/>
          <a:ext cx="0" cy="0"/>
          <a:chOff x="0" y="0"/>
          <a:chExt cx="0" cy="0"/>
        </a:xfrm>
      </p:grpSpPr>
      <p:sp>
        <p:nvSpPr>
          <p:cNvPr id="6" name="Titre 5">
            <a:extLst>
              <a:ext uri="{FF2B5EF4-FFF2-40B4-BE49-F238E27FC236}">
                <a16:creationId xmlns:a16="http://schemas.microsoft.com/office/drawing/2014/main" id="{D2063C45-9192-6E07-DD84-A4EC6196991D}"/>
              </a:ext>
            </a:extLst>
          </p:cNvPr>
          <p:cNvSpPr>
            <a:spLocks noGrp="1"/>
          </p:cNvSpPr>
          <p:nvPr>
            <p:ph type="title"/>
          </p:nvPr>
        </p:nvSpPr>
        <p:spPr/>
        <p:txBody>
          <a:bodyPr/>
          <a:lstStyle/>
          <a:p>
            <a:r>
              <a:rPr lang="fr-FR" dirty="0" err="1"/>
              <a:t>ICEm</a:t>
            </a:r>
            <a:r>
              <a:rPr lang="fr-FR" dirty="0"/>
              <a:t> 2027</a:t>
            </a:r>
            <a:br>
              <a:rPr lang="fr-FR" dirty="0"/>
            </a:br>
            <a:r>
              <a:rPr lang="fr-FR" sz="2000" b="0" dirty="0">
                <a:solidFill>
                  <a:schemeClr val="tx1"/>
                </a:solidFill>
              </a:rPr>
              <a:t>Simulation - Résultat</a:t>
            </a:r>
            <a:endParaRPr lang="fr-FR" b="0" dirty="0">
              <a:solidFill>
                <a:schemeClr val="tx1"/>
              </a:solidFill>
            </a:endParaRPr>
          </a:p>
        </p:txBody>
      </p:sp>
      <p:sp>
        <p:nvSpPr>
          <p:cNvPr id="3" name="Espace réservé de la date 2">
            <a:extLst>
              <a:ext uri="{FF2B5EF4-FFF2-40B4-BE49-F238E27FC236}">
                <a16:creationId xmlns:a16="http://schemas.microsoft.com/office/drawing/2014/main" id="{31636F5E-8B16-E27A-891B-25C6312D64E3}"/>
              </a:ext>
            </a:extLst>
          </p:cNvPr>
          <p:cNvSpPr>
            <a:spLocks noGrp="1"/>
          </p:cNvSpPr>
          <p:nvPr>
            <p:ph type="dt" sz="half" idx="10"/>
          </p:nvPr>
        </p:nvSpPr>
        <p:spPr/>
        <p:txBody>
          <a:bodyPr/>
          <a:lstStyle/>
          <a:p>
            <a:pPr>
              <a:defRPr/>
            </a:pPr>
            <a:r>
              <a:rPr lang="fr-FR"/>
              <a:t>TLA/LW, Sept. 2026</a:t>
            </a:r>
            <a:endParaRPr lang="fr-FR" dirty="0"/>
          </a:p>
        </p:txBody>
      </p:sp>
      <p:sp>
        <p:nvSpPr>
          <p:cNvPr id="4" name="Espace réservé du numéro de diapositive 3">
            <a:extLst>
              <a:ext uri="{FF2B5EF4-FFF2-40B4-BE49-F238E27FC236}">
                <a16:creationId xmlns:a16="http://schemas.microsoft.com/office/drawing/2014/main" id="{D8D33000-7DA0-6D0B-93A7-669C76C304BB}"/>
              </a:ext>
            </a:extLst>
          </p:cNvPr>
          <p:cNvSpPr>
            <a:spLocks noGrp="1"/>
          </p:cNvSpPr>
          <p:nvPr>
            <p:ph type="sldNum" sz="quarter" idx="11"/>
          </p:nvPr>
        </p:nvSpPr>
        <p:spPr/>
        <p:txBody>
          <a:bodyPr/>
          <a:lstStyle/>
          <a:p>
            <a:pPr>
              <a:defRPr/>
            </a:pPr>
            <a:fld id="{691BBDF9-E28E-42E2-90FF-1B21729B1C91}" type="slidenum">
              <a:rPr lang="fr-FR" smtClean="0"/>
              <a:pPr>
                <a:defRPr/>
              </a:pPr>
              <a:t>10</a:t>
            </a:fld>
            <a:endParaRPr lang="fr-FR" dirty="0"/>
          </a:p>
        </p:txBody>
      </p:sp>
      <p:sp>
        <p:nvSpPr>
          <p:cNvPr id="2" name="Espace réservé du pied de page 1">
            <a:extLst>
              <a:ext uri="{FF2B5EF4-FFF2-40B4-BE49-F238E27FC236}">
                <a16:creationId xmlns:a16="http://schemas.microsoft.com/office/drawing/2014/main" id="{B19005C9-88DA-3C32-3F38-2F251E396178}"/>
              </a:ext>
            </a:extLst>
          </p:cNvPr>
          <p:cNvSpPr>
            <a:spLocks noGrp="1"/>
          </p:cNvSpPr>
          <p:nvPr>
            <p:ph type="ftr" sz="quarter" idx="12"/>
          </p:nvPr>
        </p:nvSpPr>
        <p:spPr/>
        <p:txBody>
          <a:bodyPr/>
          <a:lstStyle/>
          <a:p>
            <a:pPr>
              <a:defRPr/>
            </a:pPr>
            <a:r>
              <a:rPr lang="fr-FR" altLang="en-US"/>
              <a:t>Prévision d'évolution de l'ICEm en 2027</a:t>
            </a:r>
            <a:endParaRPr lang="fr-FR" altLang="en-US" dirty="0"/>
          </a:p>
        </p:txBody>
      </p:sp>
      <p:sp>
        <p:nvSpPr>
          <p:cNvPr id="8" name="Espace réservé du contenu 7">
            <a:extLst>
              <a:ext uri="{FF2B5EF4-FFF2-40B4-BE49-F238E27FC236}">
                <a16:creationId xmlns:a16="http://schemas.microsoft.com/office/drawing/2014/main" id="{1646E936-5D96-38AA-22EA-6FC7176C3385}"/>
              </a:ext>
            </a:extLst>
          </p:cNvPr>
          <p:cNvSpPr>
            <a:spLocks noGrp="1"/>
          </p:cNvSpPr>
          <p:nvPr>
            <p:ph idx="1"/>
          </p:nvPr>
        </p:nvSpPr>
        <p:spPr/>
        <p:txBody>
          <a:bodyPr/>
          <a:lstStyle/>
          <a:p>
            <a:r>
              <a:rPr lang="fr-FR" dirty="0"/>
              <a:t>Et la version tabulaire avec les principaux écarts entre scénarii et amplitudes</a:t>
            </a:r>
          </a:p>
        </p:txBody>
      </p:sp>
      <p:pic>
        <p:nvPicPr>
          <p:cNvPr id="11" name="Image 10">
            <a:extLst>
              <a:ext uri="{FF2B5EF4-FFF2-40B4-BE49-F238E27FC236}">
                <a16:creationId xmlns:a16="http://schemas.microsoft.com/office/drawing/2014/main" id="{82870171-FCA1-CAD6-1AA9-89EBFCE90A32}"/>
              </a:ext>
            </a:extLst>
          </p:cNvPr>
          <p:cNvPicPr>
            <a:picLocks noChangeAspect="1"/>
          </p:cNvPicPr>
          <p:nvPr/>
        </p:nvPicPr>
        <p:blipFill>
          <a:blip r:embed="rId2"/>
          <a:stretch>
            <a:fillRect/>
          </a:stretch>
        </p:blipFill>
        <p:spPr>
          <a:xfrm>
            <a:off x="344488" y="1939869"/>
            <a:ext cx="6532665" cy="4104456"/>
          </a:xfrm>
          <a:prstGeom prst="rect">
            <a:avLst/>
          </a:prstGeom>
        </p:spPr>
      </p:pic>
      <p:pic>
        <p:nvPicPr>
          <p:cNvPr id="13" name="Image 12">
            <a:extLst>
              <a:ext uri="{FF2B5EF4-FFF2-40B4-BE49-F238E27FC236}">
                <a16:creationId xmlns:a16="http://schemas.microsoft.com/office/drawing/2014/main" id="{FDF8FE37-DC7C-75F1-5D8E-46CCFB44636D}"/>
              </a:ext>
            </a:extLst>
          </p:cNvPr>
          <p:cNvPicPr>
            <a:picLocks noChangeAspect="1"/>
          </p:cNvPicPr>
          <p:nvPr/>
        </p:nvPicPr>
        <p:blipFill>
          <a:blip r:embed="rId3"/>
          <a:stretch>
            <a:fillRect/>
          </a:stretch>
        </p:blipFill>
        <p:spPr>
          <a:xfrm>
            <a:off x="7113240" y="3441179"/>
            <a:ext cx="2693379" cy="1101837"/>
          </a:xfrm>
          <a:prstGeom prst="rect">
            <a:avLst/>
          </a:prstGeom>
        </p:spPr>
      </p:pic>
    </p:spTree>
    <p:extLst>
      <p:ext uri="{BB962C8B-B14F-4D97-AF65-F5344CB8AC3E}">
        <p14:creationId xmlns:p14="http://schemas.microsoft.com/office/powerpoint/2010/main" val="9774424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re 1"/>
          <p:cNvSpPr>
            <a:spLocks noGrp="1"/>
          </p:cNvSpPr>
          <p:nvPr>
            <p:ph type="title"/>
          </p:nvPr>
        </p:nvSpPr>
        <p:spPr/>
        <p:txBody>
          <a:bodyPr/>
          <a:lstStyle/>
          <a:p>
            <a:r>
              <a:rPr lang="fr-FR" dirty="0"/>
              <a:t>Contact</a:t>
            </a:r>
          </a:p>
        </p:txBody>
      </p:sp>
      <p:sp>
        <p:nvSpPr>
          <p:cNvPr id="31747" name="Espace réservé de la date 9"/>
          <p:cNvSpPr>
            <a:spLocks noGrp="1"/>
          </p:cNvSpPr>
          <p:nvPr>
            <p:ph type="dt" sz="half" idx="10"/>
          </p:nvPr>
        </p:nvSpPr>
        <p:spPr/>
        <p:txBody>
          <a:bodyPr/>
          <a:lstStyle/>
          <a:p>
            <a:r>
              <a:rPr lang="fr-FR"/>
              <a:t>TLA/LW, Sept. 2026</a:t>
            </a:r>
          </a:p>
        </p:txBody>
      </p:sp>
      <p:sp>
        <p:nvSpPr>
          <p:cNvPr id="31750" name="Espace réservé du numéro de diapositive 8"/>
          <p:cNvSpPr>
            <a:spLocks noGrp="1"/>
          </p:cNvSpPr>
          <p:nvPr>
            <p:ph type="sldNum" sz="quarter" idx="11"/>
          </p:nvPr>
        </p:nvSpPr>
        <p:spPr/>
        <p:txBody>
          <a:bodyPr/>
          <a:lstStyle/>
          <a:p>
            <a:fld id="{07009C54-3055-4C26-A5F4-035048334821}" type="slidenum">
              <a:rPr lang="fr-FR" smtClean="0"/>
              <a:pPr/>
              <a:t>11</a:t>
            </a:fld>
            <a:endParaRPr lang="fr-FR"/>
          </a:p>
        </p:txBody>
      </p:sp>
      <p:sp>
        <p:nvSpPr>
          <p:cNvPr id="31748" name="Espace réservé du pied de page 11"/>
          <p:cNvSpPr>
            <a:spLocks noGrp="1"/>
          </p:cNvSpPr>
          <p:nvPr>
            <p:ph type="ftr" sz="quarter" idx="12"/>
          </p:nvPr>
        </p:nvSpPr>
        <p:spPr/>
        <p:txBody>
          <a:bodyPr/>
          <a:lstStyle/>
          <a:p>
            <a:r>
              <a:rPr lang="fr-FR"/>
              <a:t>Prévision d'évolution de l'ICEm en 2027</a:t>
            </a:r>
          </a:p>
        </p:txBody>
      </p:sp>
      <p:grpSp>
        <p:nvGrpSpPr>
          <p:cNvPr id="2" name="Groupe 7"/>
          <p:cNvGrpSpPr/>
          <p:nvPr/>
        </p:nvGrpSpPr>
        <p:grpSpPr>
          <a:xfrm>
            <a:off x="6537176" y="4941168"/>
            <a:ext cx="3291840" cy="1570460"/>
            <a:chOff x="5644524" y="3947179"/>
            <a:chExt cx="3291840" cy="1570460"/>
          </a:xfrm>
        </p:grpSpPr>
        <p:sp>
          <p:nvSpPr>
            <p:cNvPr id="9" name="Rectangle 12"/>
            <p:cNvSpPr>
              <a:spLocks noChangeArrowheads="1"/>
            </p:cNvSpPr>
            <p:nvPr/>
          </p:nvSpPr>
          <p:spPr bwMode="auto">
            <a:xfrm>
              <a:off x="5644524" y="3947179"/>
              <a:ext cx="3291840" cy="1570460"/>
            </a:xfrm>
            <a:prstGeom prst="rect">
              <a:avLst/>
            </a:prstGeom>
            <a:solidFill>
              <a:schemeClr val="bg2">
                <a:lumMod val="90000"/>
              </a:schemeClr>
            </a:solidFill>
            <a:ln w="9525">
              <a:solidFill>
                <a:schemeClr val="accent2">
                  <a:lumMod val="75000"/>
                </a:schemeClr>
              </a:solidFill>
              <a:miter lim="800000"/>
              <a:headEnd/>
              <a:tailEnd/>
            </a:ln>
          </p:spPr>
          <p:txBody>
            <a:bodyPr lIns="34920" tIns="50583" rIns="34920" bIns="50583"/>
            <a:lstStyle/>
            <a:p>
              <a:pPr marL="895350" algn="just"/>
              <a:r>
                <a:rPr lang="en-US" sz="1200" b="1" i="1" dirty="0">
                  <a:solidFill>
                    <a:srgbClr val="BA2B2F"/>
                  </a:solidFill>
                  <a:latin typeface="+mn-lt"/>
                </a:rPr>
                <a:t>Laurent WALLE</a:t>
              </a:r>
              <a:r>
                <a:rPr lang="en-US" sz="1200" dirty="0">
                  <a:solidFill>
                    <a:srgbClr val="BA2B2F"/>
                  </a:solidFill>
                  <a:latin typeface="+mn-lt"/>
                </a:rPr>
                <a:t> </a:t>
              </a:r>
              <a:r>
                <a:rPr lang="en-GB" sz="1200" dirty="0">
                  <a:latin typeface="+mn-lt"/>
                </a:rPr>
                <a:t>–</a:t>
              </a:r>
              <a:r>
                <a:rPr lang="en-GB" sz="1200" i="1" dirty="0">
                  <a:latin typeface="+mn-lt"/>
                </a:rPr>
                <a:t> </a:t>
              </a:r>
              <a:r>
                <a:rPr lang="en-GB" sz="1200" i="1" dirty="0" err="1">
                  <a:latin typeface="+mn-lt"/>
                </a:rPr>
                <a:t>Directeur</a:t>
              </a:r>
              <a:r>
                <a:rPr lang="en-GB" sz="1200" i="1" dirty="0">
                  <a:latin typeface="+mn-lt"/>
                </a:rPr>
                <a:t> </a:t>
              </a:r>
              <a:r>
                <a:rPr lang="en-GB" sz="1200" i="1" dirty="0" err="1">
                  <a:latin typeface="+mn-lt"/>
                </a:rPr>
                <a:t>Général</a:t>
              </a:r>
              <a:endParaRPr lang="fr-FR" sz="1200" dirty="0">
                <a:latin typeface="+mn-lt"/>
              </a:endParaRPr>
            </a:p>
            <a:p>
              <a:pPr marL="895350" algn="just"/>
              <a:r>
                <a:rPr lang="fr-FR" sz="1200" b="1" i="1" dirty="0">
                  <a:solidFill>
                    <a:schemeClr val="tx2">
                      <a:lumMod val="75000"/>
                    </a:schemeClr>
                  </a:solidFill>
                  <a:latin typeface="+mn-lt"/>
                </a:rPr>
                <a:t>Conseil &amp; Études, Développement Durable, Ingénierie, Recherche </a:t>
              </a:r>
              <a:endParaRPr lang="fr-FR" sz="1200" dirty="0">
                <a:solidFill>
                  <a:schemeClr val="tx2">
                    <a:lumMod val="75000"/>
                  </a:schemeClr>
                </a:solidFill>
                <a:latin typeface="+mn-lt"/>
              </a:endParaRPr>
            </a:p>
            <a:p>
              <a:pPr algn="l"/>
              <a:r>
                <a:rPr lang="fr-FR" sz="1200" b="1" i="1" dirty="0">
                  <a:solidFill>
                    <a:srgbClr val="00B050"/>
                  </a:solidFill>
                  <a:latin typeface="+mn-lt"/>
                </a:rPr>
                <a:t>Transport / Logistique - Défense/ Sécurité</a:t>
              </a:r>
              <a:endParaRPr lang="fr-FR" sz="1200" dirty="0">
                <a:solidFill>
                  <a:srgbClr val="00B050"/>
                </a:solidFill>
                <a:latin typeface="+mn-lt"/>
              </a:endParaRPr>
            </a:p>
            <a:p>
              <a:pPr algn="l"/>
              <a:r>
                <a:rPr lang="en-US" sz="1200" b="1" dirty="0">
                  <a:solidFill>
                    <a:srgbClr val="0000FF"/>
                  </a:solidFill>
                  <a:latin typeface="+mn-lt"/>
                </a:rPr>
                <a:t> </a:t>
              </a:r>
              <a:r>
                <a:rPr lang="en-US" sz="1200" u="sng" dirty="0">
                  <a:solidFill>
                    <a:srgbClr val="0000FF"/>
                  </a:solidFill>
                  <a:latin typeface="+mn-lt"/>
                  <a:hlinkClick r:id="rId2" tooltip="mailto:lw@eca.fr"/>
                </a:rPr>
                <a:t>laurent.walle@tl-a.com</a:t>
              </a:r>
              <a:r>
                <a:rPr lang="en-US" sz="1200" dirty="0">
                  <a:latin typeface="+mn-lt"/>
                </a:rPr>
                <a:t>  Mobile: +33 6 11 88 81 80</a:t>
              </a:r>
              <a:br>
                <a:rPr lang="en-US" sz="1200" dirty="0">
                  <a:latin typeface="+mn-lt"/>
                </a:rPr>
              </a:br>
              <a:r>
                <a:rPr lang="en-US" sz="1200" dirty="0">
                  <a:latin typeface="+mn-lt"/>
                </a:rPr>
                <a:t>Fixe: +33 9 84 08 53 43 Fax: +33 9 89 08 53 43</a:t>
              </a:r>
              <a:br>
                <a:rPr lang="en-US" sz="1200" dirty="0">
                  <a:latin typeface="+mn-lt"/>
                </a:rPr>
              </a:br>
              <a:r>
                <a:rPr lang="en-US" sz="1200" dirty="0">
                  <a:latin typeface="+mn-lt"/>
                </a:rPr>
                <a:t>22 rue du petit </a:t>
              </a:r>
              <a:r>
                <a:rPr lang="en-US" sz="1200" dirty="0" err="1">
                  <a:latin typeface="+mn-lt"/>
                </a:rPr>
                <a:t>rué</a:t>
              </a:r>
              <a:r>
                <a:rPr lang="en-US" sz="1200" dirty="0">
                  <a:latin typeface="+mn-lt"/>
                </a:rPr>
                <a:t> 91340 </a:t>
              </a:r>
              <a:r>
                <a:rPr lang="en-US" sz="1200" dirty="0" err="1">
                  <a:latin typeface="+mn-lt"/>
                </a:rPr>
                <a:t>Ollainville</a:t>
              </a:r>
              <a:r>
                <a:rPr lang="en-US" sz="1200" dirty="0">
                  <a:latin typeface="+mn-lt"/>
                </a:rPr>
                <a:t> FRANCE </a:t>
              </a:r>
              <a:br>
                <a:rPr lang="en-US" sz="1200" dirty="0">
                  <a:latin typeface="+mn-lt"/>
                </a:rPr>
              </a:br>
              <a:r>
                <a:rPr lang="en-US" sz="1200" dirty="0">
                  <a:latin typeface="+mn-lt"/>
                </a:rPr>
                <a:t>Visit us on the Web : </a:t>
              </a:r>
              <a:r>
                <a:rPr lang="en-US" sz="1200" u="sng" dirty="0">
                  <a:latin typeface="+mn-lt"/>
                  <a:hlinkClick r:id="rId3" tooltip="http://www.eca.fr/"/>
                </a:rPr>
                <a:t>www.tl-a.com/</a:t>
              </a:r>
              <a:r>
                <a:rPr lang="en-GB" sz="1200" dirty="0">
                  <a:latin typeface="+mn-lt"/>
                </a:rPr>
                <a:t> </a:t>
              </a:r>
              <a:endParaRPr lang="fr-FR" sz="1200" dirty="0">
                <a:latin typeface="+mn-lt"/>
              </a:endParaRPr>
            </a:p>
          </p:txBody>
        </p:sp>
        <p:pic>
          <p:nvPicPr>
            <p:cNvPr id="10" name="Image 9" descr="TL&amp;A_Petit.jpg"/>
            <p:cNvPicPr>
              <a:picLocks noChangeAspect="1"/>
            </p:cNvPicPr>
            <p:nvPr/>
          </p:nvPicPr>
          <p:blipFill>
            <a:blip r:embed="rId4" cstate="print"/>
            <a:stretch>
              <a:fillRect/>
            </a:stretch>
          </p:blipFill>
          <p:spPr>
            <a:xfrm>
              <a:off x="5680528" y="4019187"/>
              <a:ext cx="837397" cy="508849"/>
            </a:xfrm>
            <a:prstGeom prst="rect">
              <a:avLst/>
            </a:prstGeom>
          </p:spPr>
        </p:pic>
      </p:grpSp>
    </p:spTree>
  </p:cSld>
  <p:clrMapOvr>
    <a:masterClrMapping/>
  </p:clrMapOvr>
  <p:transition/>
</p:sld>
</file>

<file path=ppt/theme/theme1.xml><?xml version="1.0" encoding="utf-8"?>
<a:theme xmlns:a="http://schemas.openxmlformats.org/drawingml/2006/main" name="TLA_2012">
  <a:themeElements>
    <a:clrScheme name="Personnalisé 2">
      <a:dk1>
        <a:srgbClr val="000000"/>
      </a:dk1>
      <a:lt1>
        <a:srgbClr val="FFFFFF"/>
      </a:lt1>
      <a:dk2>
        <a:srgbClr val="000000"/>
      </a:dk2>
      <a:lt2>
        <a:srgbClr val="C0C0C0"/>
      </a:lt2>
      <a:accent1>
        <a:srgbClr val="FFD100"/>
      </a:accent1>
      <a:accent2>
        <a:srgbClr val="C3110D"/>
      </a:accent2>
      <a:accent3>
        <a:srgbClr val="FFFFFF"/>
      </a:accent3>
      <a:accent4>
        <a:srgbClr val="000000"/>
      </a:accent4>
      <a:accent5>
        <a:srgbClr val="FFE5AA"/>
      </a:accent5>
      <a:accent6>
        <a:srgbClr val="B00E0B"/>
      </a:accent6>
      <a:hlink>
        <a:srgbClr val="0000FF"/>
      </a:hlink>
      <a:folHlink>
        <a:srgbClr val="0000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0" tIns="0" rIns="0" bIns="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fr-FR"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0" tIns="0" rIns="0" bIns="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fr-FR" sz="1800" b="0" i="0" u="none" strike="noStrike" cap="none" normalizeH="0" baseline="0" smtClean="0">
            <a:ln>
              <a:noFill/>
            </a:ln>
            <a:solidFill>
              <a:schemeClr val="tx1"/>
            </a:solidFill>
            <a:effectLst/>
            <a:latin typeface="Arial" charset="0"/>
          </a:defRPr>
        </a:defPPr>
      </a:lstStyle>
    </a:lnDef>
  </a:objectDefaults>
  <a:extraClrSchemeLst>
    <a:extraClrScheme>
      <a:clrScheme name="GillesManonCAT2005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GillesManonCAT2005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GillesManonCAT2005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GillesManonCAT2005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GillesManonCAT2005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GillesManonCAT2005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GillesManonCAT2005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GillesManonCAT2005 8">
        <a:dk1>
          <a:srgbClr val="000000"/>
        </a:dk1>
        <a:lt1>
          <a:srgbClr val="FFFFFF"/>
        </a:lt1>
        <a:dk2>
          <a:srgbClr val="000000"/>
        </a:dk2>
        <a:lt2>
          <a:srgbClr val="C0C0C0"/>
        </a:lt2>
        <a:accent1>
          <a:srgbClr val="FFD100"/>
        </a:accent1>
        <a:accent2>
          <a:srgbClr val="C3110D"/>
        </a:accent2>
        <a:accent3>
          <a:srgbClr val="FFFFFF"/>
        </a:accent3>
        <a:accent4>
          <a:srgbClr val="000000"/>
        </a:accent4>
        <a:accent5>
          <a:srgbClr val="FFE5AA"/>
        </a:accent5>
        <a:accent6>
          <a:srgbClr val="B00E0B"/>
        </a:accent6>
        <a:hlink>
          <a:srgbClr val="FF7C80"/>
        </a:hlink>
        <a:folHlink>
          <a:srgbClr val="FF9933"/>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hèm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modèle projection - bandeau blanc2</Template>
  <TotalTime>0</TotalTime>
  <Words>1542</Words>
  <Application>Microsoft Office PowerPoint</Application>
  <PresentationFormat>Format A4 (210 x 297 mm)</PresentationFormat>
  <Paragraphs>104</Paragraphs>
  <Slides>11</Slides>
  <Notes>2</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11</vt:i4>
      </vt:variant>
    </vt:vector>
  </HeadingPairs>
  <TitlesOfParts>
    <vt:vector size="17" baseType="lpstr">
      <vt:lpstr>Arial</vt:lpstr>
      <vt:lpstr>Calibri</vt:lpstr>
      <vt:lpstr>Times New Roman</vt:lpstr>
      <vt:lpstr>Trebuchet MS</vt:lpstr>
      <vt:lpstr>Wingdings</vt:lpstr>
      <vt:lpstr>TLA_2012</vt:lpstr>
      <vt:lpstr>Présentation PowerPoint</vt:lpstr>
      <vt:lpstr>Indice Electricité – Rappel évolutions</vt:lpstr>
      <vt:lpstr>ICE 2016 Pourquoi &amp; principes</vt:lpstr>
      <vt:lpstr>ICE mensuel Pourquoi ?</vt:lpstr>
      <vt:lpstr>ICE 2026 Arrêt de l’ARENH</vt:lpstr>
      <vt:lpstr>ICEm 2026 Simulation</vt:lpstr>
      <vt:lpstr>ICEm 2027 - prévision</vt:lpstr>
      <vt:lpstr>ICEm 2027 Simulation - Hypothèses</vt:lpstr>
      <vt:lpstr>ICEm 2027 Simulation - Résultat</vt:lpstr>
      <vt:lpstr>ICEm 2027 Simulation - Résultat</vt:lpstr>
      <vt:lpstr>Contact</vt:lpstr>
    </vt:vector>
  </TitlesOfParts>
  <Company>TLA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Proposition TLA</dc:title>
  <dc:subject>Relation client</dc:subject>
  <dc:creator>TLA</dc:creator>
  <cp:lastModifiedBy>Laurent Walle</cp:lastModifiedBy>
  <cp:revision>2832</cp:revision>
  <dcterms:created xsi:type="dcterms:W3CDTF">2009-06-10T07:59:40Z</dcterms:created>
  <dcterms:modified xsi:type="dcterms:W3CDTF">2026-09-08T07:41:30Z</dcterms:modified>
</cp:coreProperties>
</file>